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1"/>
  </p:notes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7" r:id="rId37"/>
    <p:sldId id="338" r:id="rId38"/>
    <p:sldId id="336" r:id="rId39"/>
    <p:sldId id="30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2163" initials="vw" lastIdx="1" clrIdx="0"/>
  <p:cmAuthor id="2" name="Marcy A. Esbjerg" initials="MA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0FD6E-0D5F-4D43-9579-5CDF38005F7F}" type="datetimeFigureOut">
              <a:rPr lang="en-US" smtClean="0"/>
              <a:t>6/20/2022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545B7-6F5A-4814-9820-2C919E00AC3C}" type="slidenum">
              <a:rPr lang="en-US" smtClean="0"/>
              <a:t>‹#›</a:t>
            </a:fld>
            <a:endParaRPr lang="en-US"/>
          </a:p>
        </p:txBody>
      </p:sp>
    </p:spTree>
    <p:extLst>
      <p:ext uri="{BB962C8B-B14F-4D97-AF65-F5344CB8AC3E}">
        <p14:creationId xmlns:p14="http://schemas.microsoft.com/office/powerpoint/2010/main" val="26225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30376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207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47206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26940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9089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669748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27584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43991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310509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0972A-F43D-440F-B655-2CE2077D2E37}"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1915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DB8ED-F870-4761-96DC-5BB37F7DE016}"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970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DE0A0-D981-4AEA-B61F-3F84FDEFBB9C}"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67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E7284-E45E-4E6C-B923-F19B8075B515}"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018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27F57-00E3-4C3A-9B96-F574E86F64DE}"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83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F73E-1013-4595-BDD5-6A6BA34D5738}"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889973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787B-7FD3-46B9-957F-70CD3AC09695}"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532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DE8A3-8369-40F0-8A92-56BFF45B930D}"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38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F3664-DAE3-449A-B7FC-4E12D61CE25A}"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195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72B30-F2BA-41B1-A7BF-952AFE143A41}"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70986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56B2B7-4A4C-4664-8A6F-2E97D83841D9}" type="datetime1">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91361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F51D5A-29EC-4D90-BD0E-986AEB55E18D}" type="datetime1">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1725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A4C-D64F-41DB-B8D3-53F065B9E966}" type="datetime1">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30001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4D8A-C036-477F-8B45-A712A1BE2247}" type="datetime1">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73230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90982-C384-46F5-899A-4661FA58925E}" type="datetime1">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21382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
        <p:nvSpPr>
          <p:cNvPr id="5" name="Date Placeholder 4"/>
          <p:cNvSpPr>
            <a:spLocks noGrp="1"/>
          </p:cNvSpPr>
          <p:nvPr>
            <p:ph type="dt" sz="half" idx="10"/>
          </p:nvPr>
        </p:nvSpPr>
        <p:spPr/>
        <p:txBody>
          <a:bodyPr/>
          <a:lstStyle/>
          <a:p>
            <a:fld id="{E8A53C0E-6483-4D35-BAD6-7A2BF6734103}" type="datetime1">
              <a:rPr lang="en-US" smtClean="0"/>
              <a:t>6/20/2022</a:t>
            </a:fld>
            <a:endParaRPr lang="en-US"/>
          </a:p>
        </p:txBody>
      </p:sp>
    </p:spTree>
    <p:extLst>
      <p:ext uri="{BB962C8B-B14F-4D97-AF65-F5344CB8AC3E}">
        <p14:creationId xmlns:p14="http://schemas.microsoft.com/office/powerpoint/2010/main" val="4183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420BD-0994-4D37-AC7B-698BBB399BDE}" type="datetime1">
              <a:rPr lang="en-US" smtClean="0"/>
              <a:t>6/20/2022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F8FB2B-0834-4E69-81CF-5D187DC0C246}" type="slidenum">
              <a:rPr lang="en-US" smtClean="0"/>
              <a:t>‹#›</a:t>
            </a:fld>
            <a:endParaRPr lang="en-US"/>
          </a:p>
        </p:txBody>
      </p:sp>
    </p:spTree>
    <p:extLst>
      <p:ext uri="{BB962C8B-B14F-4D97-AF65-F5344CB8AC3E}">
        <p14:creationId xmlns:p14="http://schemas.microsoft.com/office/powerpoint/2010/main" val="3655243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p:txBody>
          <a:bodyPr/>
          <a:lstStyle/>
          <a:p>
            <a:fld id="{2CF8FB2B-0834-4E69-81CF-5D187DC0C246}" type="slidenum">
              <a:rPr lang="en-US" sz="1800" smtClean="0"/>
              <a:t>1</a:t>
            </a:fld>
            <a:endParaRPr lang="en-US" sz="1800"/>
          </a:p>
        </p:txBody>
      </p:sp>
      <p:sp>
        <p:nvSpPr>
          <p:cNvPr id="5" name="Title 4">
            <a:extLst>
              <a:ext uri="{FF2B5EF4-FFF2-40B4-BE49-F238E27FC236}">
                <a16:creationId xmlns:a16="http://schemas.microsoft.com/office/drawing/2014/main" id="{231313CB-C375-4841-9393-B849AEAFD2B5}"/>
              </a:ext>
            </a:extLst>
          </p:cNvPr>
          <p:cNvSpPr>
            <a:spLocks noGrp="1"/>
          </p:cNvSpPr>
          <p:nvPr>
            <p:ph type="ctrTitle"/>
          </p:nvPr>
        </p:nvSpPr>
        <p:spPr>
          <a:xfrm>
            <a:off x="1507067" y="1710268"/>
            <a:ext cx="7766936" cy="1543825"/>
          </a:xfrm>
        </p:spPr>
        <p:txBody>
          <a:bodyPr/>
          <a:lstStyle/>
          <a:p>
            <a:pPr algn="ctr"/>
            <a:r>
              <a:rPr lang="en-US" sz="4800" dirty="0"/>
              <a:t>CDBG Best Practices – Subrecipient Monitoring</a:t>
            </a:r>
          </a:p>
        </p:txBody>
      </p:sp>
      <p:sp>
        <p:nvSpPr>
          <p:cNvPr id="8" name="Subtitle 7">
            <a:extLst>
              <a:ext uri="{FF2B5EF4-FFF2-40B4-BE49-F238E27FC236}">
                <a16:creationId xmlns:a16="http://schemas.microsoft.com/office/drawing/2014/main" id="{3BFAA475-C90A-4B78-9D9E-BCB0EC2EBCE4}"/>
              </a:ext>
            </a:extLst>
          </p:cNvPr>
          <p:cNvSpPr>
            <a:spLocks noGrp="1"/>
          </p:cNvSpPr>
          <p:nvPr>
            <p:ph type="subTitle" idx="1"/>
          </p:nvPr>
        </p:nvSpPr>
        <p:spPr>
          <a:xfrm>
            <a:off x="1507067" y="3254093"/>
            <a:ext cx="7766936" cy="1893639"/>
          </a:xfrm>
        </p:spPr>
        <p:txBody>
          <a:bodyPr>
            <a:normAutofit/>
          </a:bodyPr>
          <a:lstStyle/>
          <a:p>
            <a:pPr algn="ctr"/>
            <a:r>
              <a:rPr lang="en-US" sz="2400" b="1" dirty="0"/>
              <a:t>Anne Marie Belrose – City of Boston, MA</a:t>
            </a:r>
          </a:p>
          <a:p>
            <a:pPr algn="ctr"/>
            <a:r>
              <a:rPr lang="en-US" sz="2400" b="1" dirty="0"/>
              <a:t>NCDA Annual Conference</a:t>
            </a:r>
          </a:p>
          <a:p>
            <a:pPr algn="ctr"/>
            <a:r>
              <a:rPr lang="en-US" sz="2400" b="1" dirty="0"/>
              <a:t>June 22-24, 2022</a:t>
            </a:r>
          </a:p>
        </p:txBody>
      </p:sp>
      <p:pic>
        <p:nvPicPr>
          <p:cNvPr id="6" name="Picture 5" descr="A picture containing logo&#10;&#10;Description automatically generated">
            <a:extLst>
              <a:ext uri="{FF2B5EF4-FFF2-40B4-BE49-F238E27FC236}">
                <a16:creationId xmlns:a16="http://schemas.microsoft.com/office/drawing/2014/main" id="{DE81E80D-31FE-DDEA-158C-82CA0F46D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5832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A monitoring example from Boston</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Our Good Governance Checklist was developed as a result of a HUD monitoring review of our Main Streets Program a few years ago. We implemented it as part of our monitoring for all non-audited </a:t>
            </a:r>
            <a:r>
              <a:rPr lang="en-US" dirty="0" err="1"/>
              <a:t>subrecipients</a:t>
            </a:r>
            <a:r>
              <a:rPr lang="en-US" dirty="0"/>
              <a:t>.</a:t>
            </a:r>
          </a:p>
          <a:p>
            <a:pPr marL="0" indent="0">
              <a:buNone/>
            </a:pPr>
            <a:r>
              <a:rPr lang="en-US" dirty="0"/>
              <a:t>An independent CPA firm completes the Good Governance Checklist, then submits it to the City.</a:t>
            </a:r>
          </a:p>
          <a:p>
            <a:pPr marL="0" indent="0">
              <a:buNone/>
            </a:pPr>
            <a:r>
              <a:rPr lang="en-US" dirty="0"/>
              <a:t>The City reviews it, then requests a remediation plan to be completed by the </a:t>
            </a:r>
            <a:r>
              <a:rPr lang="en-US" dirty="0" err="1"/>
              <a:t>subrecipient</a:t>
            </a:r>
            <a:r>
              <a:rPr lang="en-US" dirty="0"/>
              <a:t> within 30 days.</a:t>
            </a:r>
          </a:p>
          <a:p>
            <a:pPr marL="0" indent="0">
              <a:buNone/>
            </a:pPr>
            <a:r>
              <a:rPr lang="en-US" dirty="0"/>
              <a:t>The City then conducts an on-site monitoring visit to ensure implementation has occurred, and services are being provided in accordance with the agreement.</a:t>
            </a:r>
          </a:p>
        </p:txBody>
      </p:sp>
    </p:spTree>
    <p:extLst>
      <p:ext uri="{BB962C8B-B14F-4D97-AF65-F5344CB8AC3E}">
        <p14:creationId xmlns:p14="http://schemas.microsoft.com/office/powerpoint/2010/main" val="270736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General</a:t>
            </a:r>
          </a:p>
        </p:txBody>
      </p:sp>
      <p:sp>
        <p:nvSpPr>
          <p:cNvPr id="5" name="Content Placeholder 4"/>
          <p:cNvSpPr>
            <a:spLocks noGrp="1"/>
          </p:cNvSpPr>
          <p:nvPr>
            <p:ph idx="1"/>
          </p:nvPr>
        </p:nvSpPr>
        <p:spPr/>
        <p:txBody>
          <a:bodyPr>
            <a:normAutofit lnSpcReduction="10000"/>
          </a:bodyPr>
          <a:lstStyle/>
          <a:p>
            <a:pPr>
              <a:buFont typeface="Arial"/>
              <a:buChar char="•"/>
            </a:pPr>
            <a:endParaRPr lang="en-US" dirty="0"/>
          </a:p>
          <a:p>
            <a:pPr>
              <a:buFont typeface="Arial"/>
              <a:buChar char="•"/>
            </a:pPr>
            <a:r>
              <a:rPr lang="en-US" dirty="0"/>
              <a:t>The organization has a mission statement which is in writing and is approved by the board.</a:t>
            </a:r>
          </a:p>
          <a:p>
            <a:pPr>
              <a:buFont typeface="Arial"/>
              <a:buChar char="•"/>
            </a:pPr>
            <a:r>
              <a:rPr lang="en-US" dirty="0"/>
              <a:t>There is an accounting manual in place.</a:t>
            </a:r>
          </a:p>
          <a:p>
            <a:pPr lvl="1">
              <a:buFont typeface="Arial"/>
              <a:buChar char="•"/>
            </a:pPr>
            <a:r>
              <a:rPr lang="en-US" dirty="0"/>
              <a:t>If yes, it includes: an organizational chart, job descriptions, outlining duties and responsibilities, descriptions of methods, procedures, and accounting principles to be followed, a chart of accounts and any other documents or forms for which uniformity of use is desired.</a:t>
            </a:r>
          </a:p>
          <a:p>
            <a:pPr>
              <a:buFont typeface="Arial"/>
              <a:buChar char="•"/>
            </a:pPr>
            <a:r>
              <a:rPr lang="en-US" dirty="0"/>
              <a:t>Employee responsibilities are well-defined and communicated to employees in an employee manual.</a:t>
            </a:r>
          </a:p>
          <a:p>
            <a:pPr>
              <a:buFont typeface="Arial"/>
              <a:buChar char="•"/>
            </a:pPr>
            <a:r>
              <a:rPr lang="en-US" dirty="0"/>
              <a:t>There is a policy in place and functioning to identify and monitor related party transactions as well as the board.</a:t>
            </a:r>
          </a:p>
        </p:txBody>
      </p:sp>
    </p:spTree>
    <p:extLst>
      <p:ext uri="{BB962C8B-B14F-4D97-AF65-F5344CB8AC3E}">
        <p14:creationId xmlns:p14="http://schemas.microsoft.com/office/powerpoint/2010/main" val="10907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General</a:t>
            </a:r>
          </a:p>
        </p:txBody>
      </p:sp>
      <p:sp>
        <p:nvSpPr>
          <p:cNvPr id="5" name="Content Placeholder 4"/>
          <p:cNvSpPr>
            <a:spLocks noGrp="1"/>
          </p:cNvSpPr>
          <p:nvPr>
            <p:ph idx="1"/>
          </p:nvPr>
        </p:nvSpPr>
        <p:spPr>
          <a:xfrm>
            <a:off x="609600" y="1905000"/>
            <a:ext cx="10972800" cy="4572000"/>
          </a:xfrm>
        </p:spPr>
        <p:txBody>
          <a:bodyPr>
            <a:normAutofit/>
          </a:bodyPr>
          <a:lstStyle/>
          <a:p>
            <a:pPr>
              <a:buFont typeface="Arial"/>
              <a:buChar char="•"/>
            </a:pPr>
            <a:r>
              <a:rPr lang="en-US" dirty="0"/>
              <a:t>There is an Information Technology policy in place. </a:t>
            </a:r>
          </a:p>
          <a:p>
            <a:pPr>
              <a:buFont typeface="Arial"/>
              <a:buChar char="•"/>
            </a:pPr>
            <a:r>
              <a:rPr lang="en-US" dirty="0"/>
              <a:t>Access to the accounting software is appropriately limited based  upon the employee’s role and responsibilities.</a:t>
            </a:r>
          </a:p>
          <a:p>
            <a:pPr>
              <a:buFont typeface="Arial"/>
              <a:buChar char="•"/>
            </a:pPr>
            <a:r>
              <a:rPr lang="en-US" dirty="0"/>
              <a:t>There are written disaster recovery procedures in place in case of emergency. </a:t>
            </a:r>
          </a:p>
          <a:p>
            <a:pPr>
              <a:buFont typeface="Arial"/>
              <a:buChar char="•"/>
            </a:pPr>
            <a:r>
              <a:rPr lang="en-US" dirty="0"/>
              <a:t>The Organization has a donated services/items policy. </a:t>
            </a:r>
          </a:p>
          <a:p>
            <a:pPr>
              <a:buFont typeface="Arial"/>
              <a:buChar char="•"/>
            </a:pPr>
            <a:r>
              <a:rPr lang="en-US" dirty="0"/>
              <a:t>Depending on size of organization and/or requirements set in the organizations by-laws, they receive the required annual audit, review or compilation of their financial statements. </a:t>
            </a:r>
          </a:p>
          <a:p>
            <a:pPr>
              <a:buFont typeface="Arial"/>
              <a:buChar char="•"/>
            </a:pPr>
            <a:r>
              <a:rPr lang="en-US" dirty="0"/>
              <a:t>The Organization is operating within a budget.</a:t>
            </a:r>
          </a:p>
          <a:p>
            <a:pPr>
              <a:buFont typeface="Arial"/>
              <a:buChar char="•"/>
            </a:pPr>
            <a:endParaRPr lang="en-US" dirty="0"/>
          </a:p>
          <a:p>
            <a:pPr marL="0" indent="0">
              <a:buNone/>
            </a:pPr>
            <a:endParaRPr lang="en-US" dirty="0"/>
          </a:p>
        </p:txBody>
      </p:sp>
    </p:spTree>
    <p:extLst>
      <p:ext uri="{BB962C8B-B14F-4D97-AF65-F5344CB8AC3E}">
        <p14:creationId xmlns:p14="http://schemas.microsoft.com/office/powerpoint/2010/main" val="239753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Organizational Governance</a:t>
            </a:r>
          </a:p>
        </p:txBody>
      </p:sp>
      <p:sp>
        <p:nvSpPr>
          <p:cNvPr id="5" name="Content Placeholder 4"/>
          <p:cNvSpPr>
            <a:spLocks noGrp="1"/>
          </p:cNvSpPr>
          <p:nvPr>
            <p:ph idx="1"/>
          </p:nvPr>
        </p:nvSpPr>
        <p:spPr/>
        <p:txBody>
          <a:bodyPr>
            <a:normAutofit/>
          </a:bodyPr>
          <a:lstStyle/>
          <a:p>
            <a:endParaRPr lang="en-US" dirty="0"/>
          </a:p>
          <a:p>
            <a:pPr>
              <a:buFont typeface="Arial"/>
              <a:buChar char="•"/>
            </a:pPr>
            <a:r>
              <a:rPr lang="en-US" dirty="0"/>
              <a:t>The Organization has an active Board which meets regularly or as required in their by-laws. </a:t>
            </a:r>
          </a:p>
          <a:p>
            <a:pPr>
              <a:buFont typeface="Arial"/>
              <a:buChar char="•"/>
            </a:pPr>
            <a:r>
              <a:rPr lang="en-US" dirty="0"/>
              <a:t>The required number of Board members as set in the by-laws is maintained. </a:t>
            </a:r>
          </a:p>
          <a:p>
            <a:pPr>
              <a:buFont typeface="Arial"/>
              <a:buChar char="•"/>
            </a:pPr>
            <a:r>
              <a:rPr lang="en-US" dirty="0"/>
              <a:t>Minutes of the Board and Committee meetings are maintained. </a:t>
            </a:r>
          </a:p>
          <a:p>
            <a:pPr>
              <a:buFont typeface="Arial"/>
              <a:buChar char="•"/>
            </a:pPr>
            <a:r>
              <a:rPr lang="en-US" dirty="0"/>
              <a:t>The Organization has a finance or audit committee to oversee financial reporting and tax reporting.</a:t>
            </a:r>
          </a:p>
          <a:p>
            <a:pPr>
              <a:buFont typeface="Arial"/>
              <a:buChar char="•"/>
            </a:pPr>
            <a:r>
              <a:rPr lang="en-US" dirty="0"/>
              <a:t>The Board receives financial statements (balance sheet and activities) for review at each meeting. </a:t>
            </a:r>
          </a:p>
          <a:p>
            <a:pPr marL="0" indent="0">
              <a:buNone/>
            </a:pPr>
            <a:endParaRPr lang="en-US" dirty="0"/>
          </a:p>
        </p:txBody>
      </p:sp>
    </p:spTree>
    <p:extLst>
      <p:ext uri="{BB962C8B-B14F-4D97-AF65-F5344CB8AC3E}">
        <p14:creationId xmlns:p14="http://schemas.microsoft.com/office/powerpoint/2010/main" val="223985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Organizational Governance</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Organization has a conflict of interest policy. </a:t>
            </a:r>
          </a:p>
          <a:p>
            <a:pPr>
              <a:buFont typeface="Arial"/>
              <a:buChar char="•"/>
            </a:pPr>
            <a:r>
              <a:rPr lang="en-US" dirty="0"/>
              <a:t>All officers/directors are required to annually disclose potential conflicts of interest.</a:t>
            </a:r>
          </a:p>
          <a:p>
            <a:pPr>
              <a:buFont typeface="Arial"/>
              <a:buChar char="•"/>
            </a:pPr>
            <a:r>
              <a:rPr lang="en-US" dirty="0"/>
              <a:t>The Organization has a whistleblower policy. </a:t>
            </a:r>
          </a:p>
          <a:p>
            <a:pPr>
              <a:buFont typeface="Arial"/>
              <a:buChar char="•"/>
            </a:pPr>
            <a:r>
              <a:rPr lang="en-US" dirty="0"/>
              <a:t>The Organization has a related party policy. </a:t>
            </a:r>
          </a:p>
          <a:p>
            <a:pPr>
              <a:buFont typeface="Arial"/>
              <a:buChar char="•"/>
            </a:pPr>
            <a:r>
              <a:rPr lang="en-US" dirty="0"/>
              <a:t>The Organization has a record retention policy. </a:t>
            </a:r>
          </a:p>
          <a:p>
            <a:pPr>
              <a:buFont typeface="Arial"/>
              <a:buChar char="•"/>
            </a:pPr>
            <a:endParaRPr lang="en-US" dirty="0"/>
          </a:p>
        </p:txBody>
      </p:sp>
    </p:spTree>
    <p:extLst>
      <p:ext uri="{BB962C8B-B14F-4D97-AF65-F5344CB8AC3E}">
        <p14:creationId xmlns:p14="http://schemas.microsoft.com/office/powerpoint/2010/main" val="329967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Bank statements are opened by the Executive Director, or an individual not responsible for bookkeeping. </a:t>
            </a:r>
          </a:p>
          <a:p>
            <a:pPr>
              <a:buFont typeface="Arial"/>
              <a:buChar char="•"/>
            </a:pPr>
            <a:r>
              <a:rPr lang="en-US" dirty="0"/>
              <a:t>Bank statements include copies of cancelled checks for review. </a:t>
            </a:r>
          </a:p>
          <a:p>
            <a:pPr>
              <a:buFont typeface="Arial"/>
              <a:buChar char="•"/>
            </a:pPr>
            <a:r>
              <a:rPr lang="en-US" dirty="0"/>
              <a:t>Executive Director documents their review of the bank statement. </a:t>
            </a:r>
          </a:p>
          <a:p>
            <a:pPr>
              <a:buFont typeface="Arial"/>
              <a:buChar char="•"/>
            </a:pPr>
            <a:r>
              <a:rPr lang="en-US" dirty="0"/>
              <a:t>Monthly bank reconciliations are performed. </a:t>
            </a:r>
          </a:p>
          <a:p>
            <a:pPr>
              <a:buFont typeface="Arial"/>
              <a:buChar char="•"/>
            </a:pPr>
            <a:r>
              <a:rPr lang="en-US" dirty="0"/>
              <a:t>The reconciliation is reviewed by an individual not responsible for other cash functions and the review is properly documented. </a:t>
            </a:r>
          </a:p>
          <a:p>
            <a:pPr>
              <a:buFont typeface="Arial"/>
              <a:buChar char="•"/>
            </a:pPr>
            <a:r>
              <a:rPr lang="en-US" dirty="0"/>
              <a:t>Outstanding checks are periodically reviewed for stale items. </a:t>
            </a:r>
          </a:p>
        </p:txBody>
      </p:sp>
    </p:spTree>
    <p:extLst>
      <p:ext uri="{BB962C8B-B14F-4D97-AF65-F5344CB8AC3E}">
        <p14:creationId xmlns:p14="http://schemas.microsoft.com/office/powerpoint/2010/main" val="59157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If stale checks are identified the proper procedures are performed to clear the transaction. </a:t>
            </a:r>
          </a:p>
          <a:p>
            <a:pPr>
              <a:buFont typeface="Arial"/>
              <a:buChar char="•"/>
            </a:pPr>
            <a:r>
              <a:rPr lang="en-US" dirty="0"/>
              <a:t>Special cash accounts are maintained as required by contracts, all other cash is maintained in the general operating or savings accounts. </a:t>
            </a:r>
          </a:p>
          <a:p>
            <a:pPr>
              <a:buFont typeface="Arial"/>
              <a:buChar char="•"/>
            </a:pPr>
            <a:r>
              <a:rPr lang="en-US" dirty="0"/>
              <a:t>Checks are endorsed immediately when received. </a:t>
            </a:r>
          </a:p>
          <a:p>
            <a:pPr>
              <a:buFont typeface="Arial"/>
              <a:buChar char="•"/>
            </a:pPr>
            <a:r>
              <a:rPr lang="en-US" dirty="0"/>
              <a:t>A list of all receipts is documented as they are opened. </a:t>
            </a:r>
          </a:p>
          <a:p>
            <a:pPr>
              <a:buFont typeface="Arial"/>
              <a:buChar char="•"/>
            </a:pPr>
            <a:r>
              <a:rPr lang="en-US" dirty="0"/>
              <a:t>Receipts are processed timely as defined by each organization depending on level of activity. </a:t>
            </a:r>
          </a:p>
          <a:p>
            <a:pPr>
              <a:buFont typeface="Arial"/>
              <a:buChar char="•"/>
            </a:pPr>
            <a:endParaRPr lang="en-US" dirty="0"/>
          </a:p>
        </p:txBody>
      </p:sp>
    </p:spTree>
    <p:extLst>
      <p:ext uri="{BB962C8B-B14F-4D97-AF65-F5344CB8AC3E}">
        <p14:creationId xmlns:p14="http://schemas.microsoft.com/office/powerpoint/2010/main" val="68221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Deposit slips are matched against the list of receipts for completeness. </a:t>
            </a:r>
          </a:p>
          <a:p>
            <a:pPr>
              <a:buFont typeface="Arial"/>
              <a:buChar char="•"/>
            </a:pPr>
            <a:r>
              <a:rPr lang="en-US" dirty="0"/>
              <a:t>There is adequate segregation of duties over cash receipts. </a:t>
            </a:r>
          </a:p>
          <a:p>
            <a:pPr>
              <a:buFont typeface="Arial"/>
              <a:buChar char="•"/>
            </a:pPr>
            <a:r>
              <a:rPr lang="en-US" dirty="0"/>
              <a:t>Blank checks do not get signed in advance due to check signor absence. </a:t>
            </a:r>
          </a:p>
          <a:p>
            <a:pPr>
              <a:buFont typeface="Arial"/>
              <a:buChar char="•"/>
            </a:pPr>
            <a:r>
              <a:rPr lang="en-US" dirty="0"/>
              <a:t>The use of a signature stamp is not used. </a:t>
            </a:r>
          </a:p>
          <a:p>
            <a:pPr>
              <a:buFont typeface="Arial"/>
              <a:buChar char="•"/>
            </a:pPr>
            <a:r>
              <a:rPr lang="en-US" dirty="0"/>
              <a:t>All checks are written in sequential order.</a:t>
            </a:r>
          </a:p>
        </p:txBody>
      </p:sp>
    </p:spTree>
    <p:extLst>
      <p:ext uri="{BB962C8B-B14F-4D97-AF65-F5344CB8AC3E}">
        <p14:creationId xmlns:p14="http://schemas.microsoft.com/office/powerpoint/2010/main" val="2854144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a:xfrm>
            <a:off x="1200150" y="2057400"/>
            <a:ext cx="9793817" cy="3931920"/>
          </a:xfrm>
        </p:spPr>
        <p:txBody>
          <a:bodyPr>
            <a:noAutofit/>
          </a:bodyPr>
          <a:lstStyle/>
          <a:p>
            <a:pPr>
              <a:buFont typeface="Arial"/>
              <a:buChar char="•"/>
            </a:pPr>
            <a:r>
              <a:rPr lang="en-US" sz="2000" dirty="0"/>
              <a:t>If a check needs to be voided the proper defacement of the check and removal of the signature portion is performed. </a:t>
            </a:r>
          </a:p>
          <a:p>
            <a:pPr>
              <a:buFont typeface="Arial"/>
              <a:buChar char="•"/>
            </a:pPr>
            <a:r>
              <a:rPr lang="en-US" sz="2000" dirty="0"/>
              <a:t>The practice of writing checks payable to ‘cash’ is rarely used, preferably not at all.</a:t>
            </a:r>
          </a:p>
          <a:p>
            <a:pPr>
              <a:buFont typeface="Arial"/>
              <a:buChar char="•"/>
            </a:pPr>
            <a:r>
              <a:rPr lang="en-US" sz="2000" dirty="0"/>
              <a:t>Original supporting documentation for all cash disbursements is maintained.</a:t>
            </a:r>
          </a:p>
        </p:txBody>
      </p:sp>
    </p:spTree>
    <p:extLst>
      <p:ext uri="{BB962C8B-B14F-4D97-AF65-F5344CB8AC3E}">
        <p14:creationId xmlns:p14="http://schemas.microsoft.com/office/powerpoint/2010/main" val="4203699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a:xfrm>
            <a:off x="1200150" y="2057400"/>
            <a:ext cx="9793817" cy="3931920"/>
          </a:xfrm>
        </p:spPr>
        <p:txBody>
          <a:bodyPr>
            <a:noAutofit/>
          </a:bodyPr>
          <a:lstStyle/>
          <a:p>
            <a:pPr>
              <a:buFont typeface="Arial"/>
              <a:buChar char="•"/>
            </a:pPr>
            <a:r>
              <a:rPr lang="en-US" sz="2000" dirty="0"/>
              <a:t>Check signatories review all supporting documentation prior to signing the check.</a:t>
            </a:r>
          </a:p>
          <a:p>
            <a:pPr>
              <a:buFont typeface="Arial"/>
              <a:buChar char="•"/>
            </a:pPr>
            <a:r>
              <a:rPr lang="en-US" sz="2000" dirty="0"/>
              <a:t>Once invoices are paid there is proper documentation on the physical invoice such as a “paid” stamp or initials of the individual signing the check to prevent duplicate disbursements.</a:t>
            </a:r>
          </a:p>
          <a:p>
            <a:pPr>
              <a:buFont typeface="Arial"/>
              <a:buChar char="•"/>
            </a:pPr>
            <a:r>
              <a:rPr lang="en-US" sz="2000" dirty="0"/>
              <a:t>The Organization has a policy which requires dual signatures for all checks over a threshold amount determined by the Board.</a:t>
            </a:r>
          </a:p>
        </p:txBody>
      </p:sp>
    </p:spTree>
    <p:extLst>
      <p:ext uri="{BB962C8B-B14F-4D97-AF65-F5344CB8AC3E}">
        <p14:creationId xmlns:p14="http://schemas.microsoft.com/office/powerpoint/2010/main" val="57231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HUD Monitoring:</a:t>
            </a:r>
            <a:br>
              <a:rPr lang="en-US" sz="3600" dirty="0">
                <a:solidFill>
                  <a:schemeClr val="tx1"/>
                </a:solidFill>
              </a:rPr>
            </a:br>
            <a:r>
              <a:rPr lang="en-US" sz="2700" dirty="0">
                <a:solidFill>
                  <a:schemeClr val="tx1"/>
                </a:solidFill>
              </a:rPr>
              <a:t>Think of it as an open-book exam that you can ace.</a:t>
            </a:r>
          </a:p>
        </p:txBody>
      </p:sp>
      <p:sp>
        <p:nvSpPr>
          <p:cNvPr id="3" name="Content Placeholder 2"/>
          <p:cNvSpPr>
            <a:spLocks noGrp="1"/>
          </p:cNvSpPr>
          <p:nvPr>
            <p:ph idx="1"/>
          </p:nvPr>
        </p:nvSpPr>
        <p:spPr/>
        <p:txBody>
          <a:bodyPr>
            <a:normAutofit/>
          </a:bodyPr>
          <a:lstStyle/>
          <a:p>
            <a:pPr marL="342900" indent="-342900">
              <a:spcBef>
                <a:spcPts val="600"/>
              </a:spcBef>
              <a:buFont typeface="+mj-lt"/>
              <a:buAutoNum type="arabicPeriod"/>
            </a:pPr>
            <a:endParaRPr lang="en-US" dirty="0">
              <a:solidFill>
                <a:srgbClr val="000000"/>
              </a:solidFill>
            </a:endParaRPr>
          </a:p>
          <a:p>
            <a:pPr marL="342900" indent="-342900">
              <a:spcBef>
                <a:spcPts val="600"/>
              </a:spcBef>
              <a:buFont typeface="+mj-lt"/>
              <a:buAutoNum type="arabicPeriod"/>
            </a:pPr>
            <a:r>
              <a:rPr lang="en-US" dirty="0">
                <a:solidFill>
                  <a:srgbClr val="000000"/>
                </a:solidFill>
              </a:rPr>
              <a:t>Ask which activities will be monitored as soon as you receive a monitoring letter.</a:t>
            </a:r>
          </a:p>
          <a:p>
            <a:pPr marL="342900" indent="-342900">
              <a:spcBef>
                <a:spcPts val="600"/>
              </a:spcBef>
              <a:buFont typeface="+mj-lt"/>
              <a:buAutoNum type="arabicPeriod"/>
            </a:pPr>
            <a:r>
              <a:rPr lang="en-US" dirty="0">
                <a:solidFill>
                  <a:srgbClr val="000000"/>
                </a:solidFill>
              </a:rPr>
              <a:t>Ask which monitoring checklist will be used (your CPD representative will tell you.)</a:t>
            </a:r>
          </a:p>
          <a:p>
            <a:pPr marL="342900" indent="-342900">
              <a:spcBef>
                <a:spcPts val="600"/>
              </a:spcBef>
              <a:buFont typeface="+mj-lt"/>
              <a:buAutoNum type="arabicPeriod"/>
            </a:pPr>
            <a:r>
              <a:rPr lang="en-US" dirty="0">
                <a:solidFill>
                  <a:srgbClr val="000000"/>
                </a:solidFill>
              </a:rPr>
              <a:t>Get the checklist from </a:t>
            </a:r>
            <a:r>
              <a:rPr lang="en-US" dirty="0" err="1">
                <a:solidFill>
                  <a:srgbClr val="000000"/>
                </a:solidFill>
              </a:rPr>
              <a:t>hudexchange.info</a:t>
            </a:r>
            <a:endParaRPr lang="en-US" dirty="0">
              <a:solidFill>
                <a:srgbClr val="000000"/>
              </a:solidFill>
            </a:endParaRPr>
          </a:p>
          <a:p>
            <a:pPr marL="342900" indent="-342900">
              <a:spcBef>
                <a:spcPts val="600"/>
              </a:spcBef>
              <a:buFont typeface="+mj-lt"/>
              <a:buAutoNum type="arabicPeriod"/>
            </a:pPr>
            <a:r>
              <a:rPr lang="en-US" dirty="0">
                <a:solidFill>
                  <a:srgbClr val="000000"/>
                </a:solidFill>
              </a:rPr>
              <a:t>Organize the file in a manner consistent with the checklist: label and tag every document that is responsive to a question on the checklist. Remove duplicative, incomplete, or draft documents that will make the files appear disorganized. </a:t>
            </a:r>
          </a:p>
          <a:p>
            <a:pPr marL="342900" indent="-342900">
              <a:spcBef>
                <a:spcPts val="600"/>
              </a:spcBef>
              <a:buFont typeface="+mj-lt"/>
              <a:buAutoNum type="arabicPeriod"/>
            </a:pPr>
            <a:r>
              <a:rPr lang="en-US" dirty="0">
                <a:solidFill>
                  <a:srgbClr val="000000"/>
                </a:solidFill>
              </a:rPr>
              <a:t>Complete the monitoring checklist yourself in preparation for the visit. There will be no surprises and will ensure the monitoring goes smoothly.</a:t>
            </a:r>
          </a:p>
          <a:p>
            <a:pPr marL="285750" indent="-285750">
              <a:spcBef>
                <a:spcPts val="600"/>
              </a:spcBef>
              <a:buFont typeface="Arial"/>
              <a:buChar char="•"/>
            </a:pPr>
            <a:endParaRPr lang="en-US" dirty="0">
              <a:solidFill>
                <a:srgbClr val="000000"/>
              </a:solidFill>
            </a:endParaRPr>
          </a:p>
          <a:p>
            <a:pPr marL="342900" indent="-342900">
              <a:spcBef>
                <a:spcPts val="600"/>
              </a:spcBef>
              <a:buFont typeface="+mj-lt"/>
              <a:buAutoNum type="arabicPeriod"/>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488950" lvl="1" indent="-285750"/>
            <a:endParaRPr lang="en-US" dirty="0">
              <a:solidFill>
                <a:schemeClr val="tx1"/>
              </a:solidFill>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21152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Cash Management</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dual signature policy is consistently followed.</a:t>
            </a:r>
          </a:p>
          <a:p>
            <a:pPr>
              <a:buFont typeface="Arial"/>
              <a:buChar char="•"/>
            </a:pPr>
            <a:r>
              <a:rPr lang="en-US" dirty="0"/>
              <a:t>The number of authorized check signatories within the Organization is reasonable.  Typically two or three depending on the size of the organization.</a:t>
            </a:r>
          </a:p>
          <a:p>
            <a:pPr>
              <a:buFont typeface="Arial"/>
              <a:buChar char="•"/>
            </a:pPr>
            <a:r>
              <a:rPr lang="en-US" dirty="0"/>
              <a:t>Former employees with signatory authority are promptly removed from the bank accounts upon departure.</a:t>
            </a:r>
          </a:p>
          <a:p>
            <a:pPr>
              <a:buFont typeface="Arial"/>
              <a:buChar char="•"/>
            </a:pPr>
            <a:r>
              <a:rPr lang="en-US" dirty="0"/>
              <a:t>Debit cards are not used by the Organization.</a:t>
            </a:r>
          </a:p>
          <a:p>
            <a:pPr>
              <a:buFont typeface="Arial"/>
              <a:buChar char="•"/>
            </a:pPr>
            <a:r>
              <a:rPr lang="en-US" dirty="0"/>
              <a:t>There is a policy in place which requires management’s approval of payment to higher interest vendors or those who charge late fees.</a:t>
            </a:r>
          </a:p>
          <a:p>
            <a:pPr>
              <a:buFont typeface="Arial"/>
              <a:buChar char="•"/>
            </a:pPr>
            <a:r>
              <a:rPr lang="en-US" dirty="0"/>
              <a:t>On-line banking access is restricted to those requiring access.  When possible authorization should be restricted to only those functions within their roles.</a:t>
            </a:r>
          </a:p>
        </p:txBody>
      </p:sp>
    </p:spTree>
    <p:extLst>
      <p:ext uri="{BB962C8B-B14F-4D97-AF65-F5344CB8AC3E}">
        <p14:creationId xmlns:p14="http://schemas.microsoft.com/office/powerpoint/2010/main" val="4168764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Investments</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Organization has a formal written investment policy which includes the Board’s philosophies, policies and goals.</a:t>
            </a:r>
          </a:p>
          <a:p>
            <a:pPr>
              <a:buFont typeface="Arial"/>
              <a:buChar char="•"/>
            </a:pPr>
            <a:r>
              <a:rPr lang="en-US" dirty="0"/>
              <a:t>Investments are reconciled to the monthly statements in addition to a quarterly report on the return on investment for use by the Board.</a:t>
            </a:r>
          </a:p>
        </p:txBody>
      </p:sp>
    </p:spTree>
    <p:extLst>
      <p:ext uri="{BB962C8B-B14F-4D97-AF65-F5344CB8AC3E}">
        <p14:creationId xmlns:p14="http://schemas.microsoft.com/office/powerpoint/2010/main" val="2667747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Accounts Receivable/Revenue</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There are monthly reconciliations of the accounts receivable aging report to the general ledger.</a:t>
            </a:r>
          </a:p>
          <a:p>
            <a:pPr>
              <a:buFont typeface="Arial"/>
              <a:buChar char="•"/>
            </a:pPr>
            <a:r>
              <a:rPr lang="en-US" dirty="0"/>
              <a:t>The accounts receivable aging report is periodically reviewed for old balances by management.</a:t>
            </a:r>
          </a:p>
          <a:p>
            <a:pPr>
              <a:buFont typeface="Arial"/>
              <a:buChar char="•"/>
            </a:pPr>
            <a:r>
              <a:rPr lang="en-US" dirty="0"/>
              <a:t>There is a policy in place which evaluates older balances for collectability and an allowance for doubtful accounts is maintained.</a:t>
            </a:r>
          </a:p>
          <a:p>
            <a:pPr>
              <a:buFont typeface="Arial"/>
              <a:buChar char="•"/>
            </a:pPr>
            <a:r>
              <a:rPr lang="en-US" dirty="0"/>
              <a:t>Once accounts are identified as uncollectible they are properly written off and removed from the books. </a:t>
            </a:r>
          </a:p>
        </p:txBody>
      </p:sp>
    </p:spTree>
    <p:extLst>
      <p:ext uri="{BB962C8B-B14F-4D97-AF65-F5344CB8AC3E}">
        <p14:creationId xmlns:p14="http://schemas.microsoft.com/office/powerpoint/2010/main" val="3302958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Accounts Receivable/Revenue</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Organization has a revenue recognition policy in place.</a:t>
            </a:r>
          </a:p>
          <a:p>
            <a:pPr>
              <a:buFont typeface="Arial"/>
              <a:buChar char="•"/>
            </a:pPr>
            <a:r>
              <a:rPr lang="en-US" dirty="0"/>
              <a:t>Controls are in place which ensures revenue is recorded in the proper period.</a:t>
            </a:r>
          </a:p>
          <a:p>
            <a:pPr>
              <a:buFont typeface="Arial"/>
              <a:buChar char="•"/>
            </a:pPr>
            <a:r>
              <a:rPr lang="en-US" dirty="0"/>
              <a:t>Pledges and contribution receivables are properly recorded and restricted, if applicable.</a:t>
            </a:r>
          </a:p>
        </p:txBody>
      </p:sp>
    </p:spTree>
    <p:extLst>
      <p:ext uri="{BB962C8B-B14F-4D97-AF65-F5344CB8AC3E}">
        <p14:creationId xmlns:p14="http://schemas.microsoft.com/office/powerpoint/2010/main" val="304455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Grants</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If grants or contracts are received, there are procedures in place to ensure compliance requirements are met.</a:t>
            </a:r>
          </a:p>
          <a:p>
            <a:pPr>
              <a:buFont typeface="Arial"/>
              <a:buChar char="•"/>
            </a:pPr>
            <a:r>
              <a:rPr lang="en-US" dirty="0"/>
              <a:t>Supporting documentation is maintained for all grant expenses under grant agreement.</a:t>
            </a:r>
          </a:p>
          <a:p>
            <a:pPr>
              <a:buFont typeface="Arial"/>
              <a:buChar char="•"/>
            </a:pPr>
            <a:r>
              <a:rPr lang="en-US" dirty="0"/>
              <a:t>Procedures are in place to ensure timely invoicing of grant expenditures.</a:t>
            </a:r>
          </a:p>
          <a:p>
            <a:pPr>
              <a:buFont typeface="Arial"/>
              <a:buChar char="•"/>
            </a:pPr>
            <a:r>
              <a:rPr lang="en-US" dirty="0"/>
              <a:t>Required report submissions are made to grantor agencies.</a:t>
            </a:r>
          </a:p>
        </p:txBody>
      </p:sp>
    </p:spTree>
    <p:extLst>
      <p:ext uri="{BB962C8B-B14F-4D97-AF65-F5344CB8AC3E}">
        <p14:creationId xmlns:p14="http://schemas.microsoft.com/office/powerpoint/2010/main" val="3895863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Fixed Assets</a:t>
            </a:r>
          </a:p>
        </p:txBody>
      </p:sp>
      <p:sp>
        <p:nvSpPr>
          <p:cNvPr id="5" name="Content Placeholder 4"/>
          <p:cNvSpPr>
            <a:spLocks noGrp="1"/>
          </p:cNvSpPr>
          <p:nvPr>
            <p:ph idx="1"/>
          </p:nvPr>
        </p:nvSpPr>
        <p:spPr/>
        <p:txBody>
          <a:bodyPr>
            <a:normAutofit fontScale="92500" lnSpcReduction="20000"/>
          </a:bodyPr>
          <a:lstStyle/>
          <a:p>
            <a:pPr>
              <a:buFont typeface="Arial"/>
              <a:buChar char="•"/>
            </a:pPr>
            <a:endParaRPr lang="en-US" dirty="0"/>
          </a:p>
          <a:p>
            <a:pPr>
              <a:buFont typeface="Arial"/>
              <a:buChar char="•"/>
            </a:pPr>
            <a:r>
              <a:rPr lang="en-US" dirty="0"/>
              <a:t>The Organization has an approved capitalization policy.  The threshold is set based on the level of activity and nature of the program.</a:t>
            </a:r>
          </a:p>
          <a:p>
            <a:pPr>
              <a:buFont typeface="Arial"/>
              <a:buChar char="•"/>
            </a:pPr>
            <a:r>
              <a:rPr lang="en-US" dirty="0"/>
              <a:t>The capitalization policy includes the useful lives of assets which are to be used for depreciation purposes.</a:t>
            </a:r>
          </a:p>
          <a:p>
            <a:pPr>
              <a:buFont typeface="Arial"/>
              <a:buChar char="•"/>
            </a:pPr>
            <a:r>
              <a:rPr lang="en-US" dirty="0"/>
              <a:t>Fixed asset records are maintained which lists the description of the asset, cost, date placed in service, estimated useful life, depreciation method, depreciation expense and accumulated depreciation for the year.</a:t>
            </a:r>
          </a:p>
          <a:p>
            <a:pPr>
              <a:buFont typeface="Arial"/>
              <a:buChar char="•"/>
            </a:pPr>
            <a:r>
              <a:rPr lang="en-US" dirty="0"/>
              <a:t>If applicable, a physical inventory of fixed assets is performed.</a:t>
            </a:r>
          </a:p>
          <a:p>
            <a:pPr>
              <a:buFont typeface="Arial"/>
              <a:buChar char="•"/>
            </a:pPr>
            <a:r>
              <a:rPr lang="en-US" dirty="0"/>
              <a:t>The fixed asset listing is periodically reviewed for out of service or retired assets to be written off.</a:t>
            </a:r>
          </a:p>
          <a:p>
            <a:pPr>
              <a:buFont typeface="Arial"/>
              <a:buChar char="•"/>
            </a:pPr>
            <a:r>
              <a:rPr lang="en-US" dirty="0"/>
              <a:t>All major fixed asset purchases receive prior written approval by a responsible key employee.</a:t>
            </a:r>
          </a:p>
        </p:txBody>
      </p:sp>
    </p:spTree>
    <p:extLst>
      <p:ext uri="{BB962C8B-B14F-4D97-AF65-F5344CB8AC3E}">
        <p14:creationId xmlns:p14="http://schemas.microsoft.com/office/powerpoint/2010/main" val="3997416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Accounts Payable/Expenses</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A policy is in place which requires supporting documentation for all charges to a corporate credit card and also prohibits the personal use of the corporate card.</a:t>
            </a:r>
          </a:p>
          <a:p>
            <a:pPr>
              <a:buFont typeface="Arial"/>
              <a:buChar char="•"/>
            </a:pPr>
            <a:r>
              <a:rPr lang="en-US" dirty="0"/>
              <a:t>Former employees with a corporate credit card are promptly removed from the account upon departure.</a:t>
            </a:r>
          </a:p>
          <a:p>
            <a:pPr>
              <a:buFont typeface="Arial"/>
              <a:buChar char="•"/>
            </a:pPr>
            <a:r>
              <a:rPr lang="en-US" dirty="0"/>
              <a:t>There are monthly reconciliations of the accounts payable aging report to the general ledger.</a:t>
            </a:r>
          </a:p>
          <a:p>
            <a:pPr>
              <a:buFont typeface="Arial"/>
              <a:buChar char="•"/>
            </a:pPr>
            <a:r>
              <a:rPr lang="en-US" dirty="0"/>
              <a:t>All invoices received are entered into the accounting system as an accounts payable upon receipt.</a:t>
            </a:r>
          </a:p>
        </p:txBody>
      </p:sp>
    </p:spTree>
    <p:extLst>
      <p:ext uri="{BB962C8B-B14F-4D97-AF65-F5344CB8AC3E}">
        <p14:creationId xmlns:p14="http://schemas.microsoft.com/office/powerpoint/2010/main" val="208918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Accounts Payable/Expenses</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Organization has a policy in place which ensures proper cutoff of expenses.</a:t>
            </a:r>
          </a:p>
          <a:p>
            <a:pPr>
              <a:buFont typeface="Arial"/>
              <a:buChar char="•"/>
            </a:pPr>
            <a:r>
              <a:rPr lang="en-US" dirty="0"/>
              <a:t>A policy is in place which requires supporting documentation for all charges to a corporate credit card and also prohibits the personal use of the corporate card.</a:t>
            </a:r>
          </a:p>
          <a:p>
            <a:pPr>
              <a:buFont typeface="Arial"/>
              <a:buChar char="•"/>
            </a:pPr>
            <a:r>
              <a:rPr lang="en-US" dirty="0"/>
              <a:t>Former employees with a corporate credit card are promptly removed from the account upon departure.</a:t>
            </a:r>
          </a:p>
        </p:txBody>
      </p:sp>
    </p:spTree>
    <p:extLst>
      <p:ext uri="{BB962C8B-B14F-4D97-AF65-F5344CB8AC3E}">
        <p14:creationId xmlns:p14="http://schemas.microsoft.com/office/powerpoint/2010/main" val="1056609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Accounts Payable/Expenses</a:t>
            </a:r>
          </a:p>
        </p:txBody>
      </p:sp>
      <p:sp>
        <p:nvSpPr>
          <p:cNvPr id="5" name="Content Placeholder 4"/>
          <p:cNvSpPr>
            <a:spLocks noGrp="1"/>
          </p:cNvSpPr>
          <p:nvPr>
            <p:ph idx="1"/>
          </p:nvPr>
        </p:nvSpPr>
        <p:spPr/>
        <p:txBody>
          <a:bodyPr>
            <a:normAutofit/>
          </a:bodyPr>
          <a:lstStyle/>
          <a:p>
            <a:pPr>
              <a:buFont typeface="Arial"/>
              <a:buChar char="•"/>
            </a:pPr>
            <a:r>
              <a:rPr lang="en-US" dirty="0"/>
              <a:t>There are monthly reconciliations of the accounts payable aging report to the general ledger.</a:t>
            </a:r>
          </a:p>
          <a:p>
            <a:pPr>
              <a:buFont typeface="Arial"/>
              <a:buChar char="•"/>
            </a:pPr>
            <a:r>
              <a:rPr lang="en-US" dirty="0"/>
              <a:t>All invoices received are entered into the accounting system as an accounts payable upon receipt.</a:t>
            </a:r>
          </a:p>
          <a:p>
            <a:pPr>
              <a:buFont typeface="Arial"/>
              <a:buChar char="•"/>
            </a:pPr>
            <a:r>
              <a:rPr lang="en-US" dirty="0"/>
              <a:t>The Organization has a policy in place which ensures proper cutoff of expenses.</a:t>
            </a:r>
          </a:p>
          <a:p>
            <a:pPr>
              <a:buFont typeface="Arial"/>
              <a:buChar char="•"/>
            </a:pPr>
            <a:r>
              <a:rPr lang="en-US" dirty="0"/>
              <a:t>If applicable, all debt covenants are monitored and met. </a:t>
            </a:r>
          </a:p>
        </p:txBody>
      </p:sp>
    </p:spTree>
    <p:extLst>
      <p:ext uri="{BB962C8B-B14F-4D97-AF65-F5344CB8AC3E}">
        <p14:creationId xmlns:p14="http://schemas.microsoft.com/office/powerpoint/2010/main" val="104645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Payroll</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Management reviews the payroll report prepared and processed for each payroll period.  This review is documented each pay period and copies of the reports are maintained.</a:t>
            </a:r>
          </a:p>
          <a:p>
            <a:pPr>
              <a:buFont typeface="Arial"/>
              <a:buChar char="•"/>
            </a:pPr>
            <a:r>
              <a:rPr lang="en-US" dirty="0"/>
              <a:t>The addition of a new employee to the payroll is approved by management.</a:t>
            </a:r>
          </a:p>
          <a:p>
            <a:pPr>
              <a:buFont typeface="Arial"/>
              <a:buChar char="•"/>
            </a:pPr>
            <a:r>
              <a:rPr lang="en-US" dirty="0"/>
              <a:t>Personnel files are maintained and updated periodically including annual reviews and authorized pay rate changes.</a:t>
            </a:r>
          </a:p>
          <a:p>
            <a:pPr>
              <a:buFont typeface="Arial"/>
              <a:buChar char="•"/>
            </a:pPr>
            <a:r>
              <a:rPr lang="en-US" dirty="0"/>
              <a:t>The Organization has an employee manual which is distributed and reviewed with each employee upon hire.</a:t>
            </a:r>
          </a:p>
        </p:txBody>
      </p:sp>
    </p:spTree>
    <p:extLst>
      <p:ext uri="{BB962C8B-B14F-4D97-AF65-F5344CB8AC3E}">
        <p14:creationId xmlns:p14="http://schemas.microsoft.com/office/powerpoint/2010/main" val="166358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Some things to keep in mind</a:t>
            </a:r>
            <a:r>
              <a:rPr lang="is-IS" sz="3600" dirty="0">
                <a:solidFill>
                  <a:schemeClr val="tx1"/>
                </a:solidFill>
              </a:rPr>
              <a:t>…</a:t>
            </a:r>
            <a:endParaRPr lang="en-US" sz="3600" dirty="0">
              <a:solidFill>
                <a:schemeClr val="tx1"/>
              </a:solidFill>
            </a:endParaRPr>
          </a:p>
        </p:txBody>
      </p:sp>
      <p:sp>
        <p:nvSpPr>
          <p:cNvPr id="3" name="Content Placeholder 2"/>
          <p:cNvSpPr>
            <a:spLocks noGrp="1"/>
          </p:cNvSpPr>
          <p:nvPr>
            <p:ph idx="1"/>
          </p:nvPr>
        </p:nvSpPr>
        <p:spPr/>
        <p:txBody>
          <a:bodyPr>
            <a:normAutofit/>
          </a:bodyPr>
          <a:lstStyle/>
          <a:p>
            <a:pPr marL="0" indent="0">
              <a:spcBef>
                <a:spcPts val="600"/>
              </a:spcBef>
              <a:buNone/>
            </a:pPr>
            <a:endParaRPr lang="en-US" dirty="0">
              <a:solidFill>
                <a:srgbClr val="000000"/>
              </a:solidFill>
            </a:endParaRPr>
          </a:p>
          <a:p>
            <a:pPr marL="285750" indent="-285750">
              <a:spcBef>
                <a:spcPts val="600"/>
              </a:spcBef>
              <a:buFont typeface="Arial"/>
              <a:buChar char="•"/>
            </a:pPr>
            <a:r>
              <a:rPr lang="en-US" dirty="0">
                <a:solidFill>
                  <a:srgbClr val="000000"/>
                </a:solidFill>
              </a:rPr>
              <a:t>Periodically review your written agreements and policies and procedures. (This is particularly important in the context of the COFAR.)</a:t>
            </a:r>
          </a:p>
          <a:p>
            <a:pPr>
              <a:spcBef>
                <a:spcPts val="600"/>
              </a:spcBef>
            </a:pPr>
            <a:endParaRPr lang="en-US" dirty="0">
              <a:solidFill>
                <a:srgbClr val="000000"/>
              </a:solidFill>
            </a:endParaRPr>
          </a:p>
          <a:p>
            <a:pPr marL="285750" indent="-285750">
              <a:spcBef>
                <a:spcPts val="600"/>
              </a:spcBef>
              <a:buFont typeface="Arial"/>
              <a:buChar char="•"/>
            </a:pPr>
            <a:r>
              <a:rPr lang="en-US" dirty="0">
                <a:solidFill>
                  <a:srgbClr val="000000"/>
                </a:solidFill>
              </a:rPr>
              <a:t>Managing CDBG: A Guide For CDBG Grantees on </a:t>
            </a:r>
            <a:r>
              <a:rPr lang="en-US" dirty="0" err="1">
                <a:solidFill>
                  <a:srgbClr val="000000"/>
                </a:solidFill>
              </a:rPr>
              <a:t>Subrecipient</a:t>
            </a:r>
            <a:r>
              <a:rPr lang="en-US" dirty="0">
                <a:solidFill>
                  <a:srgbClr val="000000"/>
                </a:solidFill>
              </a:rPr>
              <a:t> Oversight (</a:t>
            </a:r>
            <a:r>
              <a:rPr lang="en-US" dirty="0" err="1">
                <a:solidFill>
                  <a:srgbClr val="000000"/>
                </a:solidFill>
              </a:rPr>
              <a:t>hudexchange.info</a:t>
            </a:r>
            <a:r>
              <a:rPr lang="en-US" dirty="0">
                <a:solidFill>
                  <a:srgbClr val="000000"/>
                </a:solidFill>
              </a:rPr>
              <a:t>) – This is a useful tool, though it has not been updated to include the COFAR references.</a:t>
            </a:r>
          </a:p>
          <a:p>
            <a:pPr>
              <a:spcBef>
                <a:spcPts val="600"/>
              </a:spcBef>
            </a:pPr>
            <a:endParaRPr lang="en-US" dirty="0">
              <a:solidFill>
                <a:srgbClr val="000000"/>
              </a:solidFill>
            </a:endParaRPr>
          </a:p>
          <a:p>
            <a:pPr marL="285750" indent="-285750">
              <a:spcBef>
                <a:spcPts val="600"/>
              </a:spcBef>
              <a:buFont typeface="Arial"/>
              <a:buChar char="•"/>
            </a:pPr>
            <a:r>
              <a:rPr lang="en-US" dirty="0">
                <a:solidFill>
                  <a:srgbClr val="000000"/>
                </a:solidFill>
              </a:rPr>
              <a:t>Some helpful hints from the OIG: Integrity Bulletin on </a:t>
            </a:r>
            <a:r>
              <a:rPr lang="en-US" dirty="0" err="1">
                <a:solidFill>
                  <a:srgbClr val="000000"/>
                </a:solidFill>
              </a:rPr>
              <a:t>Subrecipient</a:t>
            </a:r>
            <a:r>
              <a:rPr lang="en-US" dirty="0">
                <a:solidFill>
                  <a:srgbClr val="000000"/>
                </a:solidFill>
              </a:rPr>
              <a:t> Oversight and Monitoring: A Roadmap for Improved Results</a:t>
            </a:r>
          </a:p>
          <a:p>
            <a:pPr marL="285750" indent="-285750">
              <a:spcBef>
                <a:spcPts val="600"/>
              </a:spcBef>
              <a:buFont typeface="Arial"/>
              <a:buChar char="•"/>
            </a:pPr>
            <a:endParaRPr lang="en-US" dirty="0">
              <a:solidFill>
                <a:srgbClr val="000000"/>
              </a:solidFill>
            </a:endParaRPr>
          </a:p>
          <a:p>
            <a:pPr marL="342900" indent="-342900">
              <a:spcBef>
                <a:spcPts val="600"/>
              </a:spcBef>
              <a:buFont typeface="+mj-lt"/>
              <a:buAutoNum type="arabicPeriod"/>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488950" lvl="1" indent="-285750"/>
            <a:endParaRPr lang="en-US" dirty="0">
              <a:solidFill>
                <a:schemeClr val="tx1"/>
              </a:solidFill>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79686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Payroll</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The Organization has an approved vacation policy in place which is consistently followed.</a:t>
            </a:r>
          </a:p>
          <a:p>
            <a:pPr>
              <a:buFont typeface="Arial"/>
              <a:buChar char="•"/>
            </a:pPr>
            <a:r>
              <a:rPr lang="en-US" dirty="0"/>
              <a:t>The vacation policy includes a limit on the amount of vacation time that an employee can accumulate.</a:t>
            </a:r>
          </a:p>
          <a:p>
            <a:pPr>
              <a:buFont typeface="Arial"/>
              <a:buChar char="•"/>
            </a:pPr>
            <a:r>
              <a:rPr lang="en-US" dirty="0"/>
              <a:t>A consistent method of employee expense reimbursement is used; ideally, there is a standard form in place to document the request.</a:t>
            </a:r>
          </a:p>
          <a:p>
            <a:pPr>
              <a:buFont typeface="Arial"/>
              <a:buChar char="•"/>
            </a:pPr>
            <a:r>
              <a:rPr lang="en-US" dirty="0"/>
              <a:t>Bonuses awarded to employees are issued through the payroll system and include all the proper taxes.</a:t>
            </a:r>
          </a:p>
        </p:txBody>
      </p:sp>
    </p:spTree>
    <p:extLst>
      <p:ext uri="{BB962C8B-B14F-4D97-AF65-F5344CB8AC3E}">
        <p14:creationId xmlns:p14="http://schemas.microsoft.com/office/powerpoint/2010/main" val="538060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Payroll</a:t>
            </a:r>
          </a:p>
        </p:txBody>
      </p:sp>
      <p:sp>
        <p:nvSpPr>
          <p:cNvPr id="5" name="Content Placeholder 4"/>
          <p:cNvSpPr>
            <a:spLocks noGrp="1"/>
          </p:cNvSpPr>
          <p:nvPr>
            <p:ph idx="1"/>
          </p:nvPr>
        </p:nvSpPr>
        <p:spPr/>
        <p:txBody>
          <a:bodyPr>
            <a:normAutofit/>
          </a:bodyPr>
          <a:lstStyle/>
          <a:p>
            <a:pPr>
              <a:buFont typeface="Arial"/>
              <a:buChar char="•"/>
            </a:pPr>
            <a:endParaRPr lang="en-US" dirty="0"/>
          </a:p>
          <a:p>
            <a:pPr>
              <a:buFont typeface="Arial"/>
              <a:buChar char="•"/>
            </a:pPr>
            <a:r>
              <a:rPr lang="en-US" dirty="0"/>
              <a:t>Executive compensation is approved in writing by the Board.</a:t>
            </a:r>
          </a:p>
          <a:p>
            <a:pPr>
              <a:buFont typeface="Arial"/>
              <a:buChar char="•"/>
            </a:pPr>
            <a:r>
              <a:rPr lang="en-US" dirty="0"/>
              <a:t>If timesheets are maintained they include the proper approvals by the employee’s immediate supervisor.</a:t>
            </a:r>
          </a:p>
          <a:p>
            <a:pPr>
              <a:buFont typeface="Arial"/>
              <a:buChar char="•"/>
            </a:pPr>
            <a:r>
              <a:rPr lang="en-US" dirty="0"/>
              <a:t>All required payroll tax filings are been completed and submitted in a timely fashion.</a:t>
            </a:r>
          </a:p>
          <a:p>
            <a:pPr>
              <a:buFont typeface="Arial"/>
              <a:buChar char="•"/>
            </a:pPr>
            <a:r>
              <a:rPr lang="en-US" dirty="0"/>
              <a:t>W-2’s and 1099’s are issued as needed.</a:t>
            </a:r>
          </a:p>
        </p:txBody>
      </p:sp>
    </p:spTree>
    <p:extLst>
      <p:ext uri="{BB962C8B-B14F-4D97-AF65-F5344CB8AC3E}">
        <p14:creationId xmlns:p14="http://schemas.microsoft.com/office/powerpoint/2010/main" val="1161881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Taxes</a:t>
            </a:r>
          </a:p>
        </p:txBody>
      </p:sp>
      <p:sp>
        <p:nvSpPr>
          <p:cNvPr id="5" name="Content Placeholder 4"/>
          <p:cNvSpPr>
            <a:spLocks noGrp="1"/>
          </p:cNvSpPr>
          <p:nvPr>
            <p:ph idx="1"/>
          </p:nvPr>
        </p:nvSpPr>
        <p:spPr/>
        <p:txBody>
          <a:bodyPr>
            <a:normAutofit lnSpcReduction="10000"/>
          </a:bodyPr>
          <a:lstStyle/>
          <a:p>
            <a:pPr>
              <a:buFont typeface="Arial"/>
              <a:buChar char="•"/>
            </a:pPr>
            <a:endParaRPr lang="en-US" dirty="0"/>
          </a:p>
          <a:p>
            <a:pPr>
              <a:buFont typeface="Arial"/>
              <a:buChar char="•"/>
            </a:pPr>
            <a:r>
              <a:rPr lang="en-US" dirty="0"/>
              <a:t>If the Organization has received tax exemption, invoices are reviewed to ensure sales tax is not being charged.</a:t>
            </a:r>
          </a:p>
          <a:p>
            <a:pPr>
              <a:buFont typeface="Arial"/>
              <a:buChar char="•"/>
            </a:pPr>
            <a:r>
              <a:rPr lang="en-US" dirty="0"/>
              <a:t>If charitable contributions are received from individuals, a letter indicating their contribution is tax-exempt is sent to the donor if it exceeds $250.</a:t>
            </a:r>
          </a:p>
          <a:p>
            <a:pPr>
              <a:buFont typeface="Arial"/>
              <a:buChar char="•"/>
            </a:pPr>
            <a:r>
              <a:rPr lang="en-US" dirty="0"/>
              <a:t>All required tax filings have been filed timely, specifically the Form 990 and MA PC.</a:t>
            </a:r>
          </a:p>
          <a:p>
            <a:pPr>
              <a:buFont typeface="Arial"/>
              <a:buChar char="•"/>
            </a:pPr>
            <a:r>
              <a:rPr lang="en-US" dirty="0"/>
              <a:t>The Organization has reviewed all activities for potential unrelated business income.</a:t>
            </a:r>
          </a:p>
          <a:p>
            <a:pPr>
              <a:buFont typeface="Arial"/>
              <a:buChar char="•"/>
            </a:pPr>
            <a:r>
              <a:rPr lang="en-US" dirty="0"/>
              <a:t>If unrelated business income is identified, related income and expenses are documented separately from program transactions.  The required tax filings are processed timely.</a:t>
            </a:r>
          </a:p>
        </p:txBody>
      </p:sp>
    </p:spTree>
    <p:extLst>
      <p:ext uri="{BB962C8B-B14F-4D97-AF65-F5344CB8AC3E}">
        <p14:creationId xmlns:p14="http://schemas.microsoft.com/office/powerpoint/2010/main" val="1218899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Insurance</a:t>
            </a: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a:t>The Organization has a policy in place to analyze potential risk and coverage for:</a:t>
            </a:r>
          </a:p>
          <a:p>
            <a:pPr marL="0" indent="0">
              <a:buNone/>
            </a:pPr>
            <a:endParaRPr lang="en-US" dirty="0"/>
          </a:p>
          <a:p>
            <a:pPr lvl="1">
              <a:buFont typeface="Arial"/>
              <a:buChar char="•"/>
            </a:pPr>
            <a:r>
              <a:rPr lang="en-US" dirty="0"/>
              <a:t>Workers Compensation</a:t>
            </a:r>
          </a:p>
          <a:p>
            <a:pPr lvl="1">
              <a:buFont typeface="Arial"/>
              <a:buChar char="•"/>
            </a:pPr>
            <a:r>
              <a:rPr lang="en-US" dirty="0"/>
              <a:t>Property Insurance</a:t>
            </a:r>
          </a:p>
          <a:p>
            <a:pPr lvl="1">
              <a:buFont typeface="Arial"/>
              <a:buChar char="•"/>
            </a:pPr>
            <a:r>
              <a:rPr lang="en-US" dirty="0"/>
              <a:t>Casualty Insurance</a:t>
            </a:r>
          </a:p>
          <a:p>
            <a:pPr lvl="1">
              <a:buFont typeface="Arial"/>
              <a:buChar char="•"/>
            </a:pPr>
            <a:r>
              <a:rPr lang="en-US" dirty="0"/>
              <a:t>Director Liability Insurance</a:t>
            </a:r>
          </a:p>
          <a:p>
            <a:pPr lvl="1">
              <a:buFont typeface="Arial"/>
              <a:buChar char="•"/>
            </a:pPr>
            <a:r>
              <a:rPr lang="en-US" dirty="0"/>
              <a:t>Errors and Omissions Insurance</a:t>
            </a:r>
          </a:p>
          <a:p>
            <a:pPr lvl="1">
              <a:buFont typeface="Arial"/>
              <a:buChar char="•"/>
            </a:pPr>
            <a:r>
              <a:rPr lang="en-US" dirty="0"/>
              <a:t>Organization Liability Insurance</a:t>
            </a:r>
          </a:p>
        </p:txBody>
      </p:sp>
    </p:spTree>
    <p:extLst>
      <p:ext uri="{BB962C8B-B14F-4D97-AF65-F5344CB8AC3E}">
        <p14:creationId xmlns:p14="http://schemas.microsoft.com/office/powerpoint/2010/main" val="3414807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Good Governance</a:t>
            </a:r>
            <a:br>
              <a:rPr lang="en-US" sz="3600" dirty="0">
                <a:solidFill>
                  <a:schemeClr val="tx1"/>
                </a:solidFill>
              </a:rPr>
            </a:br>
            <a:r>
              <a:rPr lang="en-US" sz="2700" dirty="0">
                <a:solidFill>
                  <a:schemeClr val="tx1"/>
                </a:solidFill>
              </a:rPr>
              <a:t>Financial statements</a:t>
            </a: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a:t>The Organization must provide copies of annual financial statements to the City.</a:t>
            </a:r>
          </a:p>
        </p:txBody>
      </p:sp>
    </p:spTree>
    <p:extLst>
      <p:ext uri="{BB962C8B-B14F-4D97-AF65-F5344CB8AC3E}">
        <p14:creationId xmlns:p14="http://schemas.microsoft.com/office/powerpoint/2010/main" val="1316659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Good Governance Checklist</a:t>
            </a:r>
            <a:endParaRPr lang="en-US" sz="2700" dirty="0"/>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a:solidFill>
                  <a:schemeClr val="tx1"/>
                </a:solidFill>
              </a:rPr>
              <a:t>If you’d like an editable version of the checklist, just ask: </a:t>
            </a:r>
            <a:r>
              <a:rPr lang="en-US" dirty="0" err="1">
                <a:solidFill>
                  <a:schemeClr val="tx1"/>
                </a:solidFill>
              </a:rPr>
              <a:t>annemarie.belrose@boston.gov</a:t>
            </a:r>
            <a:endParaRPr lang="en-US" dirty="0">
              <a:solidFill>
                <a:schemeClr val="tx1"/>
              </a:solidFill>
            </a:endParaRPr>
          </a:p>
        </p:txBody>
      </p:sp>
    </p:spTree>
    <p:extLst>
      <p:ext uri="{BB962C8B-B14F-4D97-AF65-F5344CB8AC3E}">
        <p14:creationId xmlns:p14="http://schemas.microsoft.com/office/powerpoint/2010/main" val="2677864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E4FC-CC96-4D5F-BB94-C269CD2EC8E3}"/>
              </a:ext>
            </a:extLst>
          </p:cNvPr>
          <p:cNvSpPr>
            <a:spLocks noGrp="1"/>
          </p:cNvSpPr>
          <p:nvPr>
            <p:ph type="title"/>
          </p:nvPr>
        </p:nvSpPr>
        <p:spPr/>
        <p:txBody>
          <a:bodyPr/>
          <a:lstStyle/>
          <a:p>
            <a:r>
              <a:rPr lang="en-US" dirty="0"/>
              <a:t>EEO-4 Compliance</a:t>
            </a:r>
          </a:p>
        </p:txBody>
      </p:sp>
      <p:pic>
        <p:nvPicPr>
          <p:cNvPr id="6" name="Content Placeholder 5">
            <a:extLst>
              <a:ext uri="{FF2B5EF4-FFF2-40B4-BE49-F238E27FC236}">
                <a16:creationId xmlns:a16="http://schemas.microsoft.com/office/drawing/2014/main" id="{FEB67673-CEEA-4126-9C47-F352B35CB0CD}"/>
              </a:ext>
            </a:extLst>
          </p:cNvPr>
          <p:cNvPicPr>
            <a:picLocks noGrp="1" noChangeAspect="1"/>
          </p:cNvPicPr>
          <p:nvPr>
            <p:ph idx="1"/>
          </p:nvPr>
        </p:nvPicPr>
        <p:blipFill>
          <a:blip r:embed="rId2"/>
          <a:stretch>
            <a:fillRect/>
          </a:stretch>
        </p:blipFill>
        <p:spPr>
          <a:xfrm>
            <a:off x="1749608" y="1216025"/>
            <a:ext cx="6452822" cy="5575300"/>
          </a:xfrm>
        </p:spPr>
      </p:pic>
      <p:sp>
        <p:nvSpPr>
          <p:cNvPr id="4" name="Slide Number Placeholder 3">
            <a:extLst>
              <a:ext uri="{FF2B5EF4-FFF2-40B4-BE49-F238E27FC236}">
                <a16:creationId xmlns:a16="http://schemas.microsoft.com/office/drawing/2014/main" id="{E5BCB84A-4562-421A-BC61-80848BDCED8C}"/>
              </a:ext>
            </a:extLst>
          </p:cNvPr>
          <p:cNvSpPr>
            <a:spLocks noGrp="1"/>
          </p:cNvSpPr>
          <p:nvPr>
            <p:ph type="sldNum" sz="quarter" idx="12"/>
          </p:nvPr>
        </p:nvSpPr>
        <p:spPr/>
        <p:txBody>
          <a:bodyPr/>
          <a:lstStyle/>
          <a:p>
            <a:fld id="{2CF8FB2B-0834-4E69-81CF-5D187DC0C246}" type="slidenum">
              <a:rPr lang="en-US" smtClean="0"/>
              <a:t>36</a:t>
            </a:fld>
            <a:endParaRPr lang="en-US"/>
          </a:p>
        </p:txBody>
      </p:sp>
    </p:spTree>
    <p:extLst>
      <p:ext uri="{BB962C8B-B14F-4D97-AF65-F5344CB8AC3E}">
        <p14:creationId xmlns:p14="http://schemas.microsoft.com/office/powerpoint/2010/main" val="3476998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E4FC-CC96-4D5F-BB94-C269CD2EC8E3}"/>
              </a:ext>
            </a:extLst>
          </p:cNvPr>
          <p:cNvSpPr>
            <a:spLocks noGrp="1"/>
          </p:cNvSpPr>
          <p:nvPr>
            <p:ph type="title"/>
          </p:nvPr>
        </p:nvSpPr>
        <p:spPr/>
        <p:txBody>
          <a:bodyPr/>
          <a:lstStyle/>
          <a:p>
            <a:r>
              <a:rPr lang="en-US" dirty="0"/>
              <a:t>EEO-4 Compliance – continued</a:t>
            </a:r>
          </a:p>
        </p:txBody>
      </p:sp>
      <p:sp>
        <p:nvSpPr>
          <p:cNvPr id="4" name="Slide Number Placeholder 3">
            <a:extLst>
              <a:ext uri="{FF2B5EF4-FFF2-40B4-BE49-F238E27FC236}">
                <a16:creationId xmlns:a16="http://schemas.microsoft.com/office/drawing/2014/main" id="{E5BCB84A-4562-421A-BC61-80848BDCED8C}"/>
              </a:ext>
            </a:extLst>
          </p:cNvPr>
          <p:cNvSpPr>
            <a:spLocks noGrp="1"/>
          </p:cNvSpPr>
          <p:nvPr>
            <p:ph type="sldNum" sz="quarter" idx="12"/>
          </p:nvPr>
        </p:nvSpPr>
        <p:spPr/>
        <p:txBody>
          <a:bodyPr/>
          <a:lstStyle/>
          <a:p>
            <a:fld id="{2CF8FB2B-0834-4E69-81CF-5D187DC0C246}" type="slidenum">
              <a:rPr lang="en-US" smtClean="0"/>
              <a:t>37</a:t>
            </a:fld>
            <a:endParaRPr lang="en-US"/>
          </a:p>
        </p:txBody>
      </p:sp>
      <p:pic>
        <p:nvPicPr>
          <p:cNvPr id="8" name="Content Placeholder 7">
            <a:extLst>
              <a:ext uri="{FF2B5EF4-FFF2-40B4-BE49-F238E27FC236}">
                <a16:creationId xmlns:a16="http://schemas.microsoft.com/office/drawing/2014/main" id="{BB5E1285-06D2-43CB-89F8-D65622E1C522}"/>
              </a:ext>
            </a:extLst>
          </p:cNvPr>
          <p:cNvPicPr>
            <a:picLocks noGrp="1" noChangeAspect="1"/>
          </p:cNvPicPr>
          <p:nvPr>
            <p:ph idx="1"/>
          </p:nvPr>
        </p:nvPicPr>
        <p:blipFill>
          <a:blip r:embed="rId2"/>
          <a:stretch>
            <a:fillRect/>
          </a:stretch>
        </p:blipFill>
        <p:spPr>
          <a:xfrm>
            <a:off x="1401929" y="2481916"/>
            <a:ext cx="7148179" cy="3238781"/>
          </a:xfrm>
        </p:spPr>
      </p:pic>
    </p:spTree>
    <p:extLst>
      <p:ext uri="{BB962C8B-B14F-4D97-AF65-F5344CB8AC3E}">
        <p14:creationId xmlns:p14="http://schemas.microsoft.com/office/powerpoint/2010/main" val="1184030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Findings you can avoid</a:t>
            </a:r>
          </a:p>
        </p:txBody>
      </p:sp>
      <p:sp>
        <p:nvSpPr>
          <p:cNvPr id="3" name="Content Placeholder 2"/>
          <p:cNvSpPr>
            <a:spLocks noGrp="1"/>
          </p:cNvSpPr>
          <p:nvPr>
            <p:ph idx="1"/>
          </p:nvPr>
        </p:nvSpPr>
        <p:spPr/>
        <p:txBody>
          <a:bodyPr>
            <a:normAutofit lnSpcReduction="10000"/>
          </a:bodyPr>
          <a:lstStyle/>
          <a:p>
            <a:endParaRPr lang="en-US" dirty="0"/>
          </a:p>
          <a:p>
            <a:r>
              <a:rPr lang="en-US" dirty="0"/>
              <a:t>Failure to monitor </a:t>
            </a:r>
            <a:r>
              <a:rPr lang="en-US" dirty="0" err="1"/>
              <a:t>subrecipients</a:t>
            </a:r>
            <a:endParaRPr lang="en-US" dirty="0"/>
          </a:p>
          <a:p>
            <a:pPr lvl="1"/>
            <a:r>
              <a:rPr lang="en-US" dirty="0"/>
              <a:t>Or, failure to document monitoring</a:t>
            </a:r>
          </a:p>
          <a:p>
            <a:pPr lvl="1"/>
            <a:r>
              <a:rPr lang="en-US" dirty="0"/>
              <a:t>Or, failure to follow-up on deficiencies identified during monitoring</a:t>
            </a:r>
          </a:p>
          <a:p>
            <a:r>
              <a:rPr lang="en-US" dirty="0"/>
              <a:t>EEO-4 Compliance</a:t>
            </a:r>
          </a:p>
          <a:p>
            <a:r>
              <a:rPr lang="en-US" dirty="0" err="1"/>
              <a:t>Subaward</a:t>
            </a:r>
            <a:r>
              <a:rPr lang="en-US" dirty="0"/>
              <a:t> documents did not include information required by the regulation</a:t>
            </a:r>
          </a:p>
          <a:p>
            <a:r>
              <a:rPr lang="en-US" dirty="0"/>
              <a:t>Inadequate or untimely reporting (Section 3, Davis-Bacon, MWBE)</a:t>
            </a:r>
          </a:p>
          <a:p>
            <a:r>
              <a:rPr lang="en-US" dirty="0"/>
              <a:t>National Objective/Activity &amp; Beneficiary Eligibility Documentation</a:t>
            </a:r>
          </a:p>
          <a:p>
            <a:r>
              <a:rPr lang="en-US" dirty="0"/>
              <a:t>Required tests: HQS Inspections (and other housing inspections)</a:t>
            </a:r>
          </a:p>
          <a:p>
            <a:r>
              <a:rPr lang="en-US" dirty="0"/>
              <a:t>OIG review of HUD’s programs!</a:t>
            </a:r>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13332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7B41-E1F5-459C-A249-BB8922499BB7}"/>
              </a:ext>
            </a:extLst>
          </p:cNvPr>
          <p:cNvSpPr>
            <a:spLocks noGrp="1"/>
          </p:cNvSpPr>
          <p:nvPr>
            <p:ph type="title"/>
          </p:nvPr>
        </p:nvSpPr>
        <p:spPr/>
        <p:txBody>
          <a:bodyPr>
            <a:normAutofit/>
          </a:bodyPr>
          <a:lstStyle/>
          <a:p>
            <a:pPr algn="ctr"/>
            <a:r>
              <a:rPr lang="en-US" sz="5400" dirty="0"/>
              <a:t>Questions?</a:t>
            </a:r>
          </a:p>
        </p:txBody>
      </p:sp>
      <p:sp>
        <p:nvSpPr>
          <p:cNvPr id="3" name="Slide Number Placeholder 2">
            <a:extLst>
              <a:ext uri="{FF2B5EF4-FFF2-40B4-BE49-F238E27FC236}">
                <a16:creationId xmlns:a16="http://schemas.microsoft.com/office/drawing/2014/main" id="{7424F5BA-7154-4323-9F2C-6BF1A406CB32}"/>
              </a:ext>
            </a:extLst>
          </p:cNvPr>
          <p:cNvSpPr>
            <a:spLocks noGrp="1"/>
          </p:cNvSpPr>
          <p:nvPr>
            <p:ph type="sldNum" sz="quarter" idx="12"/>
          </p:nvPr>
        </p:nvSpPr>
        <p:spPr/>
        <p:txBody>
          <a:bodyPr/>
          <a:lstStyle/>
          <a:p>
            <a:fld id="{2CF8FB2B-0834-4E69-81CF-5D187DC0C246}" type="slidenum">
              <a:rPr lang="en-US" smtClean="0"/>
              <a:t>39</a:t>
            </a:fld>
            <a:endParaRPr lang="en-US"/>
          </a:p>
        </p:txBody>
      </p:sp>
      <p:pic>
        <p:nvPicPr>
          <p:cNvPr id="4" name="Picture 3" descr="A picture containing logo&#10;&#10;Description automatically generated">
            <a:extLst>
              <a:ext uri="{FF2B5EF4-FFF2-40B4-BE49-F238E27FC236}">
                <a16:creationId xmlns:a16="http://schemas.microsoft.com/office/drawing/2014/main" id="{9C05F4BE-71CF-06EE-BBEF-35AE409617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31584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Written agreements</a:t>
            </a:r>
          </a:p>
        </p:txBody>
      </p:sp>
      <p:sp>
        <p:nvSpPr>
          <p:cNvPr id="3" name="Content Placeholder 2"/>
          <p:cNvSpPr>
            <a:spLocks noGrp="1"/>
          </p:cNvSpPr>
          <p:nvPr>
            <p:ph idx="1"/>
          </p:nvPr>
        </p:nvSpPr>
        <p:spPr/>
        <p:txBody>
          <a:bodyPr>
            <a:normAutofit/>
          </a:bodyPr>
          <a:lstStyle/>
          <a:p>
            <a:endParaRPr lang="en-US" dirty="0"/>
          </a:p>
          <a:p>
            <a:r>
              <a:rPr lang="en-US" dirty="0"/>
              <a:t>Be sure to include required elements in your “</a:t>
            </a:r>
            <a:r>
              <a:rPr lang="en-US" dirty="0" err="1"/>
              <a:t>subaward</a:t>
            </a:r>
            <a:r>
              <a:rPr lang="en-US" dirty="0"/>
              <a:t> document”</a:t>
            </a:r>
          </a:p>
          <a:p>
            <a:pPr marL="0" indent="0">
              <a:buNone/>
            </a:pPr>
            <a:endParaRPr lang="en-US" dirty="0"/>
          </a:p>
          <a:p>
            <a:pPr lvl="1"/>
            <a:r>
              <a:rPr lang="en-US" dirty="0"/>
              <a:t>Regulatory Reference: 2 CFR 200.331(a)</a:t>
            </a:r>
          </a:p>
          <a:p>
            <a:pPr marL="228600" lvl="1" indent="0">
              <a:buNone/>
            </a:pPr>
            <a:endParaRPr lang="en-US" dirty="0"/>
          </a:p>
          <a:p>
            <a:pPr lvl="1"/>
            <a:r>
              <a:rPr lang="en-US" dirty="0"/>
              <a:t>Former parlance: contracts</a:t>
            </a:r>
          </a:p>
          <a:p>
            <a:pPr lvl="1"/>
            <a:endParaRPr lang="en-US" dirty="0"/>
          </a:p>
          <a:p>
            <a:pPr lvl="1"/>
            <a:r>
              <a:rPr lang="en-US" dirty="0"/>
              <a:t>Your prior “contracts” or “written agreements” probably had some, most, or all of these elements. Review the regulation and the elements listed to ensure you have all of them in order to avoid a finding.</a:t>
            </a:r>
          </a:p>
        </p:txBody>
      </p:sp>
    </p:spTree>
    <p:extLst>
      <p:ext uri="{BB962C8B-B14F-4D97-AF65-F5344CB8AC3E}">
        <p14:creationId xmlns:p14="http://schemas.microsoft.com/office/powerpoint/2010/main" val="112879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Written agreements</a:t>
            </a:r>
            <a:br>
              <a:rPr lang="en-US" sz="3600" dirty="0">
                <a:solidFill>
                  <a:schemeClr val="tx1"/>
                </a:solidFill>
              </a:rPr>
            </a:br>
            <a:r>
              <a:rPr lang="en-US" sz="2800" dirty="0">
                <a:solidFill>
                  <a:schemeClr val="tx1"/>
                </a:solidFill>
              </a:rPr>
              <a:t>Essential Elements – 2 CFR 200</a:t>
            </a:r>
          </a:p>
        </p:txBody>
      </p:sp>
      <p:sp>
        <p:nvSpPr>
          <p:cNvPr id="3" name="Content Placeholder 2"/>
          <p:cNvSpPr>
            <a:spLocks noGrp="1"/>
          </p:cNvSpPr>
          <p:nvPr>
            <p:ph idx="1"/>
          </p:nvPr>
        </p:nvSpPr>
        <p:spPr>
          <a:xfrm>
            <a:off x="469073" y="1639226"/>
            <a:ext cx="11216640" cy="4734292"/>
          </a:xfrm>
        </p:spPr>
        <p:txBody>
          <a:bodyPr>
            <a:normAutofit/>
          </a:bodyPr>
          <a:lstStyle/>
          <a:p>
            <a:endParaRPr lang="en-US" dirty="0"/>
          </a:p>
          <a:p>
            <a:pPr marL="285750" indent="-285750">
              <a:buFont typeface="Arial"/>
              <a:buChar char="•"/>
            </a:pPr>
            <a:r>
              <a:rPr lang="en-US" dirty="0" err="1"/>
              <a:t>Subrecipient</a:t>
            </a:r>
            <a:r>
              <a:rPr lang="en-US" dirty="0"/>
              <a:t> name</a:t>
            </a:r>
          </a:p>
          <a:p>
            <a:pPr marL="285750" indent="-285750">
              <a:buFont typeface="Arial"/>
              <a:buChar char="•"/>
            </a:pPr>
            <a:r>
              <a:rPr lang="en-US" dirty="0" err="1"/>
              <a:t>Subrecipient</a:t>
            </a:r>
            <a:r>
              <a:rPr lang="en-US" dirty="0"/>
              <a:t> Unique Entity Number (EIN)</a:t>
            </a:r>
          </a:p>
          <a:p>
            <a:pPr marL="285750" indent="-285750">
              <a:buFont typeface="Arial"/>
              <a:buChar char="•"/>
            </a:pPr>
            <a:r>
              <a:rPr lang="en-US" dirty="0"/>
              <a:t>Federal Award Date to </a:t>
            </a:r>
            <a:r>
              <a:rPr lang="en-US" dirty="0" err="1"/>
              <a:t>Subrecipient</a:t>
            </a:r>
            <a:endParaRPr lang="en-US" dirty="0"/>
          </a:p>
          <a:p>
            <a:pPr marL="285750" indent="-285750">
              <a:buFont typeface="Arial"/>
              <a:buChar char="•"/>
            </a:pPr>
            <a:r>
              <a:rPr lang="en-US" dirty="0"/>
              <a:t>Period of Performance </a:t>
            </a:r>
          </a:p>
          <a:p>
            <a:pPr marL="285750" indent="-285750">
              <a:buFont typeface="Arial"/>
              <a:buChar char="•"/>
            </a:pPr>
            <a:r>
              <a:rPr lang="en-US" dirty="0"/>
              <a:t>Total federal award commitment</a:t>
            </a:r>
          </a:p>
          <a:p>
            <a:pPr marL="285750" indent="-285750">
              <a:buFont typeface="Arial"/>
              <a:buChar char="•"/>
            </a:pPr>
            <a:r>
              <a:rPr lang="en-US" dirty="0"/>
              <a:t>Total approved cost sharing</a:t>
            </a:r>
          </a:p>
          <a:p>
            <a:pPr marL="285750" indent="-285750">
              <a:buFont typeface="Arial"/>
              <a:buChar char="•"/>
            </a:pPr>
            <a:r>
              <a:rPr lang="en-US" dirty="0"/>
              <a:t>Indirect cost rate for award (or de </a:t>
            </a:r>
            <a:r>
              <a:rPr lang="en-US" dirty="0" err="1"/>
              <a:t>minimis</a:t>
            </a:r>
            <a:r>
              <a:rPr lang="en-US" dirty="0"/>
              <a:t> rate)</a:t>
            </a:r>
          </a:p>
        </p:txBody>
      </p:sp>
    </p:spTree>
    <p:extLst>
      <p:ext uri="{BB962C8B-B14F-4D97-AF65-F5344CB8AC3E}">
        <p14:creationId xmlns:p14="http://schemas.microsoft.com/office/powerpoint/2010/main" val="353410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tx1"/>
                </a:solidFill>
              </a:rPr>
              <a:t>Written agreements</a:t>
            </a:r>
            <a:br>
              <a:rPr lang="en-US" sz="4400" dirty="0">
                <a:solidFill>
                  <a:schemeClr val="tx1"/>
                </a:solidFill>
              </a:rPr>
            </a:br>
            <a:r>
              <a:rPr lang="en-US" sz="3600" dirty="0">
                <a:solidFill>
                  <a:schemeClr val="tx1"/>
                </a:solidFill>
              </a:rPr>
              <a:t>Essential Elements – 2 CFR 200</a:t>
            </a:r>
            <a:endParaRPr lang="en-US" sz="2800" dirty="0">
              <a:solidFill>
                <a:schemeClr val="tx1"/>
              </a:solidFill>
            </a:endParaRPr>
          </a:p>
        </p:txBody>
      </p:sp>
      <p:sp>
        <p:nvSpPr>
          <p:cNvPr id="3" name="Content Placeholder 2"/>
          <p:cNvSpPr>
            <a:spLocks noGrp="1"/>
          </p:cNvSpPr>
          <p:nvPr>
            <p:ph idx="1"/>
          </p:nvPr>
        </p:nvSpPr>
        <p:spPr/>
        <p:txBody>
          <a:bodyPr>
            <a:normAutofit/>
          </a:bodyPr>
          <a:lstStyle/>
          <a:p>
            <a:endParaRPr lang="en-US" dirty="0"/>
          </a:p>
          <a:p>
            <a:pPr marL="285750" indent="-285750">
              <a:buFont typeface="Arial"/>
              <a:buChar char="•"/>
            </a:pPr>
            <a:r>
              <a:rPr lang="en-US" dirty="0"/>
              <a:t>Federal Award Project Description (Scope)</a:t>
            </a:r>
          </a:p>
          <a:p>
            <a:pPr marL="285750" indent="-285750">
              <a:buFont typeface="Arial"/>
              <a:buChar char="•"/>
            </a:pPr>
            <a:r>
              <a:rPr lang="en-US" dirty="0"/>
              <a:t>Federal awarding agency and official contact information</a:t>
            </a:r>
          </a:p>
          <a:p>
            <a:pPr marL="285750" indent="-285750">
              <a:buFont typeface="Arial"/>
              <a:buChar char="•"/>
            </a:pPr>
            <a:r>
              <a:rPr lang="en-US" dirty="0"/>
              <a:t>CFDA number and name</a:t>
            </a:r>
          </a:p>
          <a:p>
            <a:pPr marL="285750" indent="-285750">
              <a:buFont typeface="Arial"/>
              <a:buChar char="•"/>
            </a:pPr>
            <a:r>
              <a:rPr lang="en-US" dirty="0"/>
              <a:t>Identify whether the award is for research and development</a:t>
            </a:r>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287107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1" y="244158"/>
            <a:ext cx="11277599" cy="1339850"/>
          </a:xfrm>
        </p:spPr>
        <p:txBody>
          <a:bodyPr>
            <a:normAutofit/>
          </a:bodyPr>
          <a:lstStyle/>
          <a:p>
            <a:r>
              <a:rPr lang="en-US" sz="3600" dirty="0">
                <a:solidFill>
                  <a:schemeClr val="tx1"/>
                </a:solidFill>
              </a:rPr>
              <a:t>Written Policies and Procedures</a:t>
            </a:r>
            <a:br>
              <a:rPr lang="en-US" sz="3600" dirty="0">
                <a:solidFill>
                  <a:schemeClr val="tx1"/>
                </a:solidFill>
              </a:rPr>
            </a:br>
            <a:r>
              <a:rPr lang="en-US" sz="2600" dirty="0">
                <a:solidFill>
                  <a:schemeClr val="tx1"/>
                </a:solidFill>
              </a:rPr>
              <a:t>Regulatory References for those required by Uniform Guidance</a:t>
            </a:r>
          </a:p>
        </p:txBody>
      </p:sp>
      <p:sp>
        <p:nvSpPr>
          <p:cNvPr id="3" name="Content Placeholder 2"/>
          <p:cNvSpPr>
            <a:spLocks noGrp="1"/>
          </p:cNvSpPr>
          <p:nvPr>
            <p:ph idx="1"/>
          </p:nvPr>
        </p:nvSpPr>
        <p:spPr/>
        <p:txBody>
          <a:bodyPr>
            <a:normAutofit/>
          </a:bodyPr>
          <a:lstStyle/>
          <a:p>
            <a:endParaRPr lang="en-US" dirty="0"/>
          </a:p>
          <a:p>
            <a:pPr marL="285750" indent="-285750">
              <a:buFont typeface="Arial"/>
              <a:buChar char="•"/>
            </a:pPr>
            <a:r>
              <a:rPr lang="en-US" dirty="0"/>
              <a:t>Financial Management: 2CFR 200.302</a:t>
            </a:r>
          </a:p>
          <a:p>
            <a:pPr marL="285750" indent="-285750">
              <a:buFont typeface="Arial"/>
              <a:buChar char="•"/>
            </a:pPr>
            <a:r>
              <a:rPr lang="en-US" dirty="0"/>
              <a:t>Payments: 2 CFR 200.305</a:t>
            </a:r>
          </a:p>
          <a:p>
            <a:pPr marL="285750" indent="-285750">
              <a:buFont typeface="Arial"/>
              <a:buChar char="•"/>
            </a:pPr>
            <a:r>
              <a:rPr lang="en-US" dirty="0"/>
              <a:t>General Procurement Standards: 2 CFR 200.318</a:t>
            </a:r>
          </a:p>
          <a:p>
            <a:pPr lvl="2"/>
            <a:r>
              <a:rPr lang="en-US" dirty="0"/>
              <a:t>Competition: 2 CFR 200.319</a:t>
            </a:r>
          </a:p>
          <a:p>
            <a:pPr lvl="2"/>
            <a:r>
              <a:rPr lang="en-US" dirty="0"/>
              <a:t>Methods of Procurement to be Followed: 2 CFR 200.320</a:t>
            </a:r>
          </a:p>
          <a:p>
            <a:endParaRPr lang="en-US" dirty="0"/>
          </a:p>
          <a:p>
            <a:endParaRPr lang="en-US" dirty="0"/>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134763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1" y="244158"/>
            <a:ext cx="11277599" cy="1339850"/>
          </a:xfrm>
        </p:spPr>
        <p:txBody>
          <a:bodyPr>
            <a:normAutofit/>
          </a:bodyPr>
          <a:lstStyle/>
          <a:p>
            <a:r>
              <a:rPr lang="en-US" sz="3600" dirty="0">
                <a:solidFill>
                  <a:schemeClr val="tx1"/>
                </a:solidFill>
              </a:rPr>
              <a:t>Written Policies and Procedures</a:t>
            </a:r>
            <a:br>
              <a:rPr lang="en-US" sz="3600" dirty="0">
                <a:solidFill>
                  <a:schemeClr val="tx1"/>
                </a:solidFill>
              </a:rPr>
            </a:br>
            <a:r>
              <a:rPr lang="en-US" sz="2600" dirty="0">
                <a:solidFill>
                  <a:schemeClr val="tx1"/>
                </a:solidFill>
              </a:rPr>
              <a:t>Regulatory References for those required by Uniform Guidance</a:t>
            </a:r>
          </a:p>
        </p:txBody>
      </p:sp>
      <p:sp>
        <p:nvSpPr>
          <p:cNvPr id="3" name="Content Placeholder 2"/>
          <p:cNvSpPr>
            <a:spLocks noGrp="1"/>
          </p:cNvSpPr>
          <p:nvPr>
            <p:ph idx="1"/>
          </p:nvPr>
        </p:nvSpPr>
        <p:spPr/>
        <p:txBody>
          <a:bodyPr>
            <a:normAutofit/>
          </a:bodyPr>
          <a:lstStyle/>
          <a:p>
            <a:pPr marL="285750" indent="-285750">
              <a:buFont typeface="Arial"/>
              <a:buChar char="•"/>
            </a:pPr>
            <a:endParaRPr lang="en-US" dirty="0"/>
          </a:p>
          <a:p>
            <a:pPr marL="285750" indent="-285750">
              <a:buFont typeface="Arial"/>
              <a:buChar char="•"/>
            </a:pPr>
            <a:r>
              <a:rPr lang="en-US" dirty="0"/>
              <a:t>Compensation – Personal Services: 2 CFR 200.430</a:t>
            </a:r>
          </a:p>
          <a:p>
            <a:pPr marL="285750" indent="-285750">
              <a:buFont typeface="Arial"/>
              <a:buChar char="•"/>
            </a:pPr>
            <a:r>
              <a:rPr lang="en-US" dirty="0"/>
              <a:t>Compensation – Fringe Benefits: 2 CFR 200.431</a:t>
            </a:r>
          </a:p>
          <a:p>
            <a:pPr marL="285750" indent="-285750">
              <a:buFont typeface="Arial"/>
              <a:buChar char="•"/>
            </a:pPr>
            <a:r>
              <a:rPr lang="en-US" dirty="0"/>
              <a:t>Relocation Costs of Employees: 2 CFR 200.464</a:t>
            </a:r>
          </a:p>
          <a:p>
            <a:pPr marL="285750" indent="-285750">
              <a:buFont typeface="Arial"/>
              <a:buChar char="•"/>
            </a:pPr>
            <a:r>
              <a:rPr lang="en-US" dirty="0"/>
              <a:t>Travel Cost: 2 CFR 200.474</a:t>
            </a:r>
          </a:p>
          <a:p>
            <a:pPr marL="285750" indent="-285750">
              <a:buFont typeface="Arial"/>
              <a:buChar char="•"/>
            </a:pPr>
            <a:endParaRPr lang="en-US" dirty="0"/>
          </a:p>
          <a:p>
            <a:pPr marL="285750" indent="-285750">
              <a:buFont typeface="Arial"/>
              <a:buChar char="•"/>
            </a:pPr>
            <a:endParaRPr lang="en-US" dirty="0"/>
          </a:p>
          <a:p>
            <a:endParaRPr lang="en-US" dirty="0"/>
          </a:p>
          <a:p>
            <a:endParaRPr lang="en-US" dirty="0"/>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120728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Monitoring subrecipients annually</a:t>
            </a:r>
          </a:p>
        </p:txBody>
      </p:sp>
      <p:sp>
        <p:nvSpPr>
          <p:cNvPr id="3" name="Content Placeholder 2"/>
          <p:cNvSpPr>
            <a:spLocks noGrp="1"/>
          </p:cNvSpPr>
          <p:nvPr>
            <p:ph idx="1"/>
          </p:nvPr>
        </p:nvSpPr>
        <p:spPr/>
        <p:txBody>
          <a:bodyPr>
            <a:normAutofit/>
          </a:bodyPr>
          <a:lstStyle/>
          <a:p>
            <a:endParaRPr lang="en-US" dirty="0"/>
          </a:p>
          <a:p>
            <a:r>
              <a:rPr lang="en-US" dirty="0"/>
              <a:t>Boston’s example:</a:t>
            </a:r>
          </a:p>
          <a:p>
            <a:pPr lvl="1"/>
            <a:r>
              <a:rPr lang="en-US" dirty="0"/>
              <a:t>For </a:t>
            </a:r>
            <a:r>
              <a:rPr lang="en-US" dirty="0" err="1"/>
              <a:t>subrecipients</a:t>
            </a:r>
            <a:r>
              <a:rPr lang="en-US" dirty="0"/>
              <a:t> subject to Audit:</a:t>
            </a:r>
          </a:p>
          <a:p>
            <a:pPr lvl="2"/>
            <a:r>
              <a:rPr lang="en-US" dirty="0"/>
              <a:t>Automated monthly e-mails to ensure the City receives the audit in a timely fashion</a:t>
            </a:r>
          </a:p>
          <a:p>
            <a:pPr lvl="3"/>
            <a:r>
              <a:rPr lang="en-US" dirty="0"/>
              <a:t>Within 30 days of auditee’s receipt of final audit </a:t>
            </a:r>
          </a:p>
          <a:p>
            <a:pPr lvl="3"/>
            <a:r>
              <a:rPr lang="en-US" dirty="0"/>
              <a:t>By March 31</a:t>
            </a:r>
            <a:r>
              <a:rPr lang="en-US" baseline="30000" dirty="0"/>
              <a:t>st </a:t>
            </a:r>
            <a:endParaRPr lang="en-US" dirty="0"/>
          </a:p>
          <a:p>
            <a:pPr lvl="4"/>
            <a:r>
              <a:rPr lang="en-US" dirty="0"/>
              <a:t>WHICHEVER OCCURS FIRST IN TIME</a:t>
            </a:r>
          </a:p>
          <a:p>
            <a:pPr lvl="1"/>
            <a:r>
              <a:rPr lang="en-US" dirty="0"/>
              <a:t>For </a:t>
            </a:r>
            <a:r>
              <a:rPr lang="en-US" dirty="0" err="1"/>
              <a:t>subrecipients</a:t>
            </a:r>
            <a:r>
              <a:rPr lang="en-US" dirty="0"/>
              <a:t> not subject to Audit:</a:t>
            </a:r>
          </a:p>
          <a:p>
            <a:pPr lvl="2"/>
            <a:r>
              <a:rPr lang="en-US" dirty="0"/>
              <a:t>Completed Good Governance Checklist by a CPA</a:t>
            </a:r>
          </a:p>
          <a:p>
            <a:pPr lvl="3"/>
            <a:r>
              <a:rPr lang="en-US" dirty="0"/>
              <a:t>Deficiencies identified in a letter to </a:t>
            </a:r>
            <a:r>
              <a:rPr lang="en-US" dirty="0" err="1"/>
              <a:t>subrecipient</a:t>
            </a:r>
            <a:endParaRPr lang="en-US" dirty="0"/>
          </a:p>
          <a:p>
            <a:pPr lvl="3"/>
            <a:r>
              <a:rPr lang="en-US" dirty="0" err="1"/>
              <a:t>Subrecipient</a:t>
            </a:r>
            <a:r>
              <a:rPr lang="en-US" dirty="0"/>
              <a:t> has 30 days to respond in writing with a corrective action plan</a:t>
            </a:r>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296632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2465</Words>
  <Application>Microsoft Office PowerPoint</Application>
  <PresentationFormat>Widescreen</PresentationFormat>
  <Paragraphs>268</Paragraphs>
  <Slides>39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Trebuchet MS</vt:lpstr>
      <vt:lpstr>Wingdings 3</vt:lpstr>
      <vt:lpstr>Facet</vt:lpstr>
      <vt:lpstr>CDBG Best Practices – Subrecipient Monitoring</vt:lpstr>
      <vt:lpstr>HUD Monitoring: Think of it as an open-book exam that you can ace.</vt:lpstr>
      <vt:lpstr>Some things to keep in mind…</vt:lpstr>
      <vt:lpstr>Written agreements</vt:lpstr>
      <vt:lpstr>Written agreements Essential Elements – 2 CFR 200</vt:lpstr>
      <vt:lpstr>Written agreements Essential Elements – 2 CFR 200</vt:lpstr>
      <vt:lpstr>Written Policies and Procedures Regulatory References for those required by Uniform Guidance</vt:lpstr>
      <vt:lpstr>Written Policies and Procedures Regulatory References for those required by Uniform Guidance</vt:lpstr>
      <vt:lpstr>Monitoring subrecipients annually</vt:lpstr>
      <vt:lpstr>A monitoring example from Boston</vt:lpstr>
      <vt:lpstr>Good Governance General</vt:lpstr>
      <vt:lpstr>Good Governance General</vt:lpstr>
      <vt:lpstr>Good Governance Organizational Governance</vt:lpstr>
      <vt:lpstr>Good Governance Organizational Governance</vt:lpstr>
      <vt:lpstr>Good Governance Cash Management</vt:lpstr>
      <vt:lpstr>Good Governance Cash Management</vt:lpstr>
      <vt:lpstr>Good Governance Cash Management</vt:lpstr>
      <vt:lpstr>Good Governance Cash Management</vt:lpstr>
      <vt:lpstr>Good Governance Cash Management</vt:lpstr>
      <vt:lpstr>Good Governance Cash Management</vt:lpstr>
      <vt:lpstr>Good Governance Investments</vt:lpstr>
      <vt:lpstr>Good Governance Accounts Receivable/Revenue</vt:lpstr>
      <vt:lpstr>Good Governance Accounts Receivable/Revenue</vt:lpstr>
      <vt:lpstr>Good Governance Grants</vt:lpstr>
      <vt:lpstr>Good Governance Fixed Assets</vt:lpstr>
      <vt:lpstr>Good Governance Accounts Payable/Expenses</vt:lpstr>
      <vt:lpstr>Good Governance Accounts Payable/Expenses</vt:lpstr>
      <vt:lpstr>Good Governance Accounts Payable/Expenses</vt:lpstr>
      <vt:lpstr>Good Governance Payroll</vt:lpstr>
      <vt:lpstr>Good Governance Payroll</vt:lpstr>
      <vt:lpstr>Good Governance Payroll</vt:lpstr>
      <vt:lpstr>Good Governance Taxes</vt:lpstr>
      <vt:lpstr>Good Governance Insurance</vt:lpstr>
      <vt:lpstr>Good Governance Financial statements</vt:lpstr>
      <vt:lpstr>Good Governance Checklist</vt:lpstr>
      <vt:lpstr>EEO-4 Compliance</vt:lpstr>
      <vt:lpstr>EEO-4 Compliance – continued</vt:lpstr>
      <vt:lpstr>Findings you can avoid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Member/First Time Attendee Orientation</dc:title>
  <dc:creator>watson2163</dc:creator>
  <cp:lastModifiedBy>Anne Marie</cp:lastModifiedBy>
  <cp:revision>37</cp:revision>
  <dcterms:created xsi:type="dcterms:W3CDTF">2020-06-19T19:41:10Z</dcterms:created>
  <dcterms:modified xsi:type="dcterms:W3CDTF">2022-06-20T19:51:19Z</dcterms:modified>
</cp:coreProperties>
</file>